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29" r:id="rId3"/>
    <p:sldId id="438" r:id="rId4"/>
    <p:sldId id="43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D2D3"/>
    <a:srgbClr val="9A1F18"/>
    <a:srgbClr val="0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32" autoAdjust="0"/>
    <p:restoredTop sz="94660"/>
  </p:normalViewPr>
  <p:slideViewPr>
    <p:cSldViewPr snapToGrid="0">
      <p:cViewPr varScale="1">
        <p:scale>
          <a:sx n="109" d="100"/>
          <a:sy n="109" d="100"/>
        </p:scale>
        <p:origin x="1176"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31/01/2023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369493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31/01/2023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2964462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31/01/2023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243964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F5A227D-554C-4F85-A6E7-78EC803AA4FC}" type="datetimeFigureOut">
              <a:rPr lang="en-GB" smtClean="0"/>
              <a:t>31/01/2023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710988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5A227D-554C-4F85-A6E7-78EC803AA4FC}" type="datetimeFigureOut">
              <a:rPr lang="en-GB" smtClean="0"/>
              <a:t>31/01/2023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3517493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F5A227D-554C-4F85-A6E7-78EC803AA4FC}" type="datetimeFigureOut">
              <a:rPr lang="en-GB" smtClean="0"/>
              <a:t>31/01/2023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64432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F5A227D-554C-4F85-A6E7-78EC803AA4FC}" type="datetimeFigureOut">
              <a:rPr lang="en-GB" smtClean="0"/>
              <a:t>31/01/2023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77853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F5A227D-554C-4F85-A6E7-78EC803AA4FC}" type="datetimeFigureOut">
              <a:rPr lang="en-GB" smtClean="0"/>
              <a:t>31/01/2023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606219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5A227D-554C-4F85-A6E7-78EC803AA4FC}" type="datetimeFigureOut">
              <a:rPr lang="en-GB" smtClean="0"/>
              <a:t>31/01/2023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3953666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A227D-554C-4F85-A6E7-78EC803AA4FC}" type="datetimeFigureOut">
              <a:rPr lang="en-GB" smtClean="0"/>
              <a:t>31/01/2023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959394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A227D-554C-4F85-A6E7-78EC803AA4FC}" type="datetimeFigureOut">
              <a:rPr lang="en-GB" smtClean="0"/>
              <a:t>31/01/2023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212203-A6A9-4E17-BD0F-95AEE14DEFC8}" type="slidenum">
              <a:rPr lang="en-GB" smtClean="0"/>
              <a:t>‹#›</a:t>
            </a:fld>
            <a:endParaRPr lang="en-GB"/>
          </a:p>
        </p:txBody>
      </p:sp>
    </p:spTree>
    <p:extLst>
      <p:ext uri="{BB962C8B-B14F-4D97-AF65-F5344CB8AC3E}">
        <p14:creationId xmlns:p14="http://schemas.microsoft.com/office/powerpoint/2010/main" val="1554207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5A227D-554C-4F85-A6E7-78EC803AA4FC}" type="datetimeFigureOut">
              <a:rPr lang="en-GB" smtClean="0"/>
              <a:t>31/01/2023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212203-A6A9-4E17-BD0F-95AEE14DEFC8}" type="slidenum">
              <a:rPr lang="en-GB" smtClean="0"/>
              <a:t>‹#›</a:t>
            </a:fld>
            <a:endParaRPr lang="en-GB"/>
          </a:p>
        </p:txBody>
      </p:sp>
    </p:spTree>
    <p:extLst>
      <p:ext uri="{BB962C8B-B14F-4D97-AF65-F5344CB8AC3E}">
        <p14:creationId xmlns:p14="http://schemas.microsoft.com/office/powerpoint/2010/main" val="3810389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1" y="3849313"/>
            <a:ext cx="11852030" cy="1683980"/>
          </a:xfrm>
        </p:spPr>
        <p:txBody>
          <a:bodyPr>
            <a:normAutofit fontScale="90000"/>
          </a:bodyPr>
          <a:lstStyle/>
          <a:p>
            <a:r>
              <a:rPr lang="en-GB" dirty="0"/>
              <a:t>Engaging Children, Young People and their Families, Responsible Adults and Carers</a:t>
            </a:r>
          </a:p>
        </p:txBody>
      </p:sp>
      <p:sp>
        <p:nvSpPr>
          <p:cNvPr id="3" name="Subtitle 2"/>
          <p:cNvSpPr>
            <a:spLocks noGrp="1"/>
          </p:cNvSpPr>
          <p:nvPr>
            <p:ph type="subTitle" idx="1"/>
          </p:nvPr>
        </p:nvSpPr>
        <p:spPr>
          <a:xfrm>
            <a:off x="3555631" y="6142038"/>
            <a:ext cx="5068957" cy="715962"/>
          </a:xfrm>
        </p:spPr>
        <p:txBody>
          <a:bodyPr>
            <a:normAutofit/>
          </a:bodyPr>
          <a:lstStyle/>
          <a:p>
            <a:r>
              <a:rPr lang="en-GB" dirty="0"/>
              <a:t>Paul Bailey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7651" y="1977444"/>
            <a:ext cx="7487478" cy="1871869"/>
          </a:xfrm>
          <a:prstGeom prst="rect">
            <a:avLst/>
          </a:prstGeom>
        </p:spPr>
      </p:pic>
    </p:spTree>
    <p:extLst>
      <p:ext uri="{BB962C8B-B14F-4D97-AF65-F5344CB8AC3E}">
        <p14:creationId xmlns:p14="http://schemas.microsoft.com/office/powerpoint/2010/main" val="726871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1305" y="1871896"/>
            <a:ext cx="10515600" cy="4351338"/>
          </a:xfrm>
        </p:spPr>
        <p:txBody>
          <a:bodyPr>
            <a:normAutofit/>
          </a:bodyPr>
          <a:lstStyle/>
          <a:p>
            <a:pPr marL="0" indent="0">
              <a:lnSpc>
                <a:spcPct val="100000"/>
              </a:lnSpc>
              <a:buNone/>
            </a:pPr>
            <a:r>
              <a:rPr lang="en-GB" sz="1800" dirty="0">
                <a:effectLst/>
              </a:rPr>
              <a:t>A range of people may have an influence on a child’s participation in physical activity:</a:t>
            </a:r>
          </a:p>
          <a:p>
            <a:pPr>
              <a:lnSpc>
                <a:spcPct val="100000"/>
              </a:lnSpc>
            </a:pPr>
            <a:r>
              <a:rPr lang="en-GB" sz="1800" dirty="0"/>
              <a:t>Parents – ‘Pushy’ parents vs sedentary parents</a:t>
            </a:r>
          </a:p>
          <a:p>
            <a:pPr>
              <a:lnSpc>
                <a:spcPct val="100000"/>
              </a:lnSpc>
            </a:pPr>
            <a:r>
              <a:rPr lang="en-GB" sz="1800" dirty="0">
                <a:effectLst/>
              </a:rPr>
              <a:t>Teachers – Requiring homework etc</a:t>
            </a:r>
          </a:p>
          <a:p>
            <a:pPr>
              <a:lnSpc>
                <a:spcPct val="100000"/>
              </a:lnSpc>
            </a:pPr>
            <a:r>
              <a:rPr lang="en-GB" sz="1800" dirty="0"/>
              <a:t>Instructors/coaches – Pushing for more time spent on activity</a:t>
            </a:r>
          </a:p>
          <a:p>
            <a:pPr>
              <a:lnSpc>
                <a:spcPct val="100000"/>
              </a:lnSpc>
            </a:pPr>
            <a:r>
              <a:rPr lang="en-GB" sz="1800" dirty="0">
                <a:effectLst/>
              </a:rPr>
              <a:t>Carers</a:t>
            </a:r>
          </a:p>
          <a:p>
            <a:pPr>
              <a:lnSpc>
                <a:spcPct val="100000"/>
              </a:lnSpc>
            </a:pPr>
            <a:r>
              <a:rPr lang="en-GB" sz="1800" dirty="0"/>
              <a:t>Youth workers</a:t>
            </a:r>
          </a:p>
          <a:p>
            <a:pPr>
              <a:lnSpc>
                <a:spcPct val="100000"/>
              </a:lnSpc>
            </a:pPr>
            <a:r>
              <a:rPr lang="en-GB" sz="1800" dirty="0">
                <a:effectLst/>
              </a:rPr>
              <a:t>Social workers</a:t>
            </a:r>
          </a:p>
          <a:p>
            <a:pPr>
              <a:lnSpc>
                <a:spcPct val="100000"/>
              </a:lnSpc>
            </a:pPr>
            <a:r>
              <a:rPr lang="en-GB" sz="1800" dirty="0"/>
              <a:t>Family members – Demanding time</a:t>
            </a:r>
          </a:p>
          <a:p>
            <a:pPr>
              <a:lnSpc>
                <a:spcPct val="100000"/>
              </a:lnSpc>
            </a:pPr>
            <a:r>
              <a:rPr lang="en-GB" sz="1800" dirty="0">
                <a:effectLst/>
              </a:rPr>
              <a:t>Friends – Peer pressures</a:t>
            </a:r>
          </a:p>
          <a:p>
            <a:pPr>
              <a:lnSpc>
                <a:spcPct val="100000"/>
              </a:lnSpc>
            </a:pPr>
            <a:r>
              <a:rPr lang="en-GB" sz="1800" dirty="0"/>
              <a:t>Social media ‘Influencers’ – Unhealthy vs healthy role models / emphasis on image?</a:t>
            </a:r>
            <a:endParaRPr lang="en-GB" sz="1800" dirty="0">
              <a:effectLst/>
            </a:endParaRPr>
          </a:p>
          <a:p>
            <a:pPr marL="0" indent="0">
              <a:lnSpc>
                <a:spcPct val="100000"/>
              </a:lnSpc>
              <a:buNone/>
            </a:pPr>
            <a:endParaRPr lang="en-GB" sz="1600" dirty="0"/>
          </a:p>
        </p:txBody>
      </p:sp>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Influencers of Children and Young People</a:t>
            </a:r>
          </a:p>
        </p:txBody>
      </p:sp>
    </p:spTree>
    <p:extLst>
      <p:ext uri="{BB962C8B-B14F-4D97-AF65-F5344CB8AC3E}">
        <p14:creationId xmlns:p14="http://schemas.microsoft.com/office/powerpoint/2010/main" val="62920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1305" y="1871896"/>
            <a:ext cx="10515600" cy="4351338"/>
          </a:xfrm>
        </p:spPr>
        <p:txBody>
          <a:bodyPr>
            <a:normAutofit/>
          </a:bodyPr>
          <a:lstStyle/>
          <a:p>
            <a:pPr>
              <a:lnSpc>
                <a:spcPct val="100000"/>
              </a:lnSpc>
            </a:pPr>
            <a:r>
              <a:rPr lang="en-GB" sz="2000" dirty="0"/>
              <a:t>Alternative activities:</a:t>
            </a:r>
          </a:p>
          <a:p>
            <a:pPr lvl="1">
              <a:lnSpc>
                <a:spcPct val="100000"/>
              </a:lnSpc>
            </a:pPr>
            <a:r>
              <a:rPr lang="en-GB" sz="2000" dirty="0">
                <a:effectLst/>
              </a:rPr>
              <a:t>Phone time</a:t>
            </a:r>
          </a:p>
          <a:p>
            <a:pPr lvl="1">
              <a:lnSpc>
                <a:spcPct val="100000"/>
              </a:lnSpc>
            </a:pPr>
            <a:r>
              <a:rPr lang="en-GB" sz="2000" dirty="0"/>
              <a:t>Gaming time</a:t>
            </a:r>
          </a:p>
          <a:p>
            <a:pPr lvl="1">
              <a:lnSpc>
                <a:spcPct val="100000"/>
              </a:lnSpc>
            </a:pPr>
            <a:r>
              <a:rPr lang="en-GB" sz="2000" dirty="0">
                <a:effectLst/>
              </a:rPr>
              <a:t>Partying</a:t>
            </a:r>
          </a:p>
          <a:p>
            <a:pPr lvl="1">
              <a:lnSpc>
                <a:spcPct val="100000"/>
              </a:lnSpc>
            </a:pPr>
            <a:r>
              <a:rPr lang="en-GB" sz="2000" dirty="0">
                <a:effectLst/>
              </a:rPr>
              <a:t>Other genuine interests (opportunity to combine?)</a:t>
            </a:r>
          </a:p>
          <a:p>
            <a:pPr>
              <a:lnSpc>
                <a:spcPct val="100000"/>
              </a:lnSpc>
            </a:pPr>
            <a:r>
              <a:rPr lang="en-GB" sz="2000" dirty="0"/>
              <a:t>School commitments</a:t>
            </a:r>
          </a:p>
          <a:p>
            <a:pPr>
              <a:lnSpc>
                <a:spcPct val="100000"/>
              </a:lnSpc>
            </a:pPr>
            <a:r>
              <a:rPr lang="en-GB" sz="2000" dirty="0">
                <a:effectLst/>
              </a:rPr>
              <a:t>Family commitments</a:t>
            </a:r>
          </a:p>
          <a:p>
            <a:pPr>
              <a:lnSpc>
                <a:spcPct val="100000"/>
              </a:lnSpc>
            </a:pPr>
            <a:r>
              <a:rPr lang="en-GB" sz="2000" dirty="0"/>
              <a:t>Work commitments</a:t>
            </a:r>
            <a:endParaRPr lang="en-GB" sz="2000" dirty="0">
              <a:effectLst/>
            </a:endParaRPr>
          </a:p>
          <a:p>
            <a:pPr>
              <a:lnSpc>
                <a:spcPct val="100000"/>
              </a:lnSpc>
            </a:pPr>
            <a:endParaRPr lang="en-GB" sz="2000" dirty="0">
              <a:effectLst/>
            </a:endParaRPr>
          </a:p>
          <a:p>
            <a:pPr marL="0" indent="0">
              <a:lnSpc>
                <a:spcPct val="100000"/>
              </a:lnSpc>
              <a:buNone/>
            </a:pPr>
            <a:endParaRPr lang="en-GB" sz="1800" dirty="0">
              <a:effectLst/>
            </a:endParaRPr>
          </a:p>
          <a:p>
            <a:pPr marL="0" indent="0">
              <a:lnSpc>
                <a:spcPct val="100000"/>
              </a:lnSpc>
              <a:buNone/>
            </a:pPr>
            <a:endParaRPr lang="en-GB" sz="1600" dirty="0"/>
          </a:p>
        </p:txBody>
      </p:sp>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Other influences on participation</a:t>
            </a:r>
          </a:p>
        </p:txBody>
      </p:sp>
    </p:spTree>
    <p:extLst>
      <p:ext uri="{BB962C8B-B14F-4D97-AF65-F5344CB8AC3E}">
        <p14:creationId xmlns:p14="http://schemas.microsoft.com/office/powerpoint/2010/main" val="2253960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1305" y="1871896"/>
            <a:ext cx="10515600" cy="4351338"/>
          </a:xfrm>
        </p:spPr>
        <p:txBody>
          <a:bodyPr>
            <a:normAutofit/>
          </a:bodyPr>
          <a:lstStyle/>
          <a:p>
            <a:pPr marL="0" indent="0" algn="l">
              <a:lnSpc>
                <a:spcPct val="100000"/>
              </a:lnSpc>
              <a:buNone/>
            </a:pPr>
            <a:r>
              <a:rPr lang="en-GB" sz="2000" b="0" i="0" dirty="0">
                <a:solidFill>
                  <a:srgbClr val="212B32"/>
                </a:solidFill>
                <a:effectLst/>
              </a:rPr>
              <a:t>Creating a strong social team around children and young people is critical if participation in physical activity is to be encouraged and maximised. Communication between all parties is crucial. This could be done through discussion, social media, newsletters, ‘team’ activities etc.</a:t>
            </a:r>
          </a:p>
          <a:p>
            <a:pPr marL="0" indent="0" algn="l">
              <a:lnSpc>
                <a:spcPct val="100000"/>
              </a:lnSpc>
              <a:buNone/>
            </a:pPr>
            <a:r>
              <a:rPr lang="en-GB" sz="2000" dirty="0">
                <a:solidFill>
                  <a:srgbClr val="212B32"/>
                </a:solidFill>
              </a:rPr>
              <a:t>Remember that all influencers should:</a:t>
            </a:r>
          </a:p>
          <a:p>
            <a:pPr>
              <a:lnSpc>
                <a:spcPct val="100000"/>
              </a:lnSpc>
            </a:pPr>
            <a:r>
              <a:rPr lang="en-GB" sz="2000" b="0" i="0" dirty="0">
                <a:solidFill>
                  <a:srgbClr val="212B32"/>
                </a:solidFill>
                <a:effectLst/>
              </a:rPr>
              <a:t>Personalise their input to each child</a:t>
            </a:r>
          </a:p>
          <a:p>
            <a:pPr>
              <a:lnSpc>
                <a:spcPct val="100000"/>
              </a:lnSpc>
            </a:pPr>
            <a:r>
              <a:rPr lang="en-GB" sz="2000" dirty="0">
                <a:solidFill>
                  <a:srgbClr val="212B32"/>
                </a:solidFill>
              </a:rPr>
              <a:t>Use person centred activities</a:t>
            </a:r>
          </a:p>
          <a:p>
            <a:pPr>
              <a:lnSpc>
                <a:spcPct val="100000"/>
              </a:lnSpc>
            </a:pPr>
            <a:r>
              <a:rPr lang="en-GB" sz="2000" b="0" i="0" dirty="0">
                <a:solidFill>
                  <a:srgbClr val="212B32"/>
                </a:solidFill>
                <a:effectLst/>
              </a:rPr>
              <a:t>Give the child a sense of belonging</a:t>
            </a:r>
          </a:p>
          <a:p>
            <a:pPr>
              <a:lnSpc>
                <a:spcPct val="100000"/>
              </a:lnSpc>
            </a:pPr>
            <a:r>
              <a:rPr lang="en-GB" sz="2000" dirty="0">
                <a:solidFill>
                  <a:srgbClr val="212B32"/>
                </a:solidFill>
              </a:rPr>
              <a:t>Help the child to feel safe</a:t>
            </a:r>
          </a:p>
          <a:p>
            <a:pPr>
              <a:lnSpc>
                <a:spcPct val="100000"/>
              </a:lnSpc>
            </a:pPr>
            <a:r>
              <a:rPr lang="en-GB" sz="2000" b="0" i="0" dirty="0">
                <a:solidFill>
                  <a:srgbClr val="212B32"/>
                </a:solidFill>
                <a:effectLst/>
              </a:rPr>
              <a:t>Create an environment free from harm, abuse </a:t>
            </a:r>
            <a:r>
              <a:rPr lang="en-GB" sz="2000" b="0" i="0">
                <a:solidFill>
                  <a:srgbClr val="212B32"/>
                </a:solidFill>
                <a:effectLst/>
              </a:rPr>
              <a:t>and critic</a:t>
            </a:r>
            <a:r>
              <a:rPr lang="en-GB" sz="2000">
                <a:solidFill>
                  <a:srgbClr val="212B32"/>
                </a:solidFill>
              </a:rPr>
              <a:t>ism</a:t>
            </a:r>
            <a:endParaRPr lang="en-GB" sz="2000" b="0" i="0" dirty="0">
              <a:solidFill>
                <a:srgbClr val="212B32"/>
              </a:solidFill>
              <a:effectLst/>
            </a:endParaRPr>
          </a:p>
          <a:p>
            <a:pPr marL="0" indent="0">
              <a:lnSpc>
                <a:spcPct val="100000"/>
              </a:lnSpc>
              <a:buNone/>
            </a:pPr>
            <a:endParaRPr lang="en-GB" sz="1600" dirty="0"/>
          </a:p>
        </p:txBody>
      </p:sp>
      <p:sp>
        <p:nvSpPr>
          <p:cNvPr id="4" name="Title 1"/>
          <p:cNvSpPr>
            <a:spLocks noGrp="1"/>
          </p:cNvSpPr>
          <p:nvPr>
            <p:ph type="title"/>
          </p:nvPr>
        </p:nvSpPr>
        <p:spPr>
          <a:xfrm>
            <a:off x="838200" y="365125"/>
            <a:ext cx="10515600" cy="1325563"/>
          </a:xfrm>
          <a:solidFill>
            <a:srgbClr val="EED2D3"/>
          </a:solidFill>
        </p:spPr>
        <p:txBody>
          <a:bodyPr/>
          <a:lstStyle/>
          <a:p>
            <a:r>
              <a:rPr lang="en-US" dirty="0">
                <a:solidFill>
                  <a:srgbClr val="9A1F18"/>
                </a:solidFill>
              </a:rPr>
              <a:t>Using the influencers for good</a:t>
            </a:r>
          </a:p>
        </p:txBody>
      </p:sp>
    </p:spTree>
    <p:extLst>
      <p:ext uri="{BB962C8B-B14F-4D97-AF65-F5344CB8AC3E}">
        <p14:creationId xmlns:p14="http://schemas.microsoft.com/office/powerpoint/2010/main" val="17453709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26762</TotalTime>
  <Words>211</Words>
  <Application>Microsoft Macintosh PowerPoint</Application>
  <PresentationFormat>Widescreen</PresentationFormat>
  <Paragraphs>31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Engaging Children, Young People and their Families, Responsible Adults and Carers</vt:lpstr>
      <vt:lpstr>Influencers of Children and Young People</vt:lpstr>
      <vt:lpstr>Other influences on participation</vt:lpstr>
      <vt:lpstr>Using the influencers for good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HIIT: the in’s and out’s</dc:title>
  <dc:creator>Nigel Anderson</dc:creator>
  <cp:lastModifiedBy>Paul Bailey</cp:lastModifiedBy>
  <cp:revision>253</cp:revision>
  <dcterms:created xsi:type="dcterms:W3CDTF">2018-09-02T18:38:42Z</dcterms:created>
  <dcterms:modified xsi:type="dcterms:W3CDTF">2023-01-31T13:06:13Z</dcterms:modified>
</cp:coreProperties>
</file>