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5" r:id="rId3"/>
    <p:sldId id="375" r:id="rId4"/>
    <p:sldId id="365" r:id="rId5"/>
    <p:sldId id="366" r:id="rId6"/>
    <p:sldId id="367" r:id="rId7"/>
    <p:sldId id="368" r:id="rId8"/>
    <p:sldId id="407" r:id="rId9"/>
    <p:sldId id="386" r:id="rId10"/>
    <p:sldId id="408" r:id="rId11"/>
    <p:sldId id="388" r:id="rId12"/>
    <p:sldId id="389" r:id="rId13"/>
    <p:sldId id="390" r:id="rId14"/>
    <p:sldId id="391" r:id="rId15"/>
    <p:sldId id="392" r:id="rId16"/>
    <p:sldId id="393" r:id="rId17"/>
    <p:sldId id="396" r:id="rId18"/>
    <p:sldId id="398" r:id="rId19"/>
    <p:sldId id="403" r:id="rId20"/>
    <p:sldId id="4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2D3"/>
    <a:srgbClr val="9A1F18"/>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30" d="100"/>
          <a:sy n="130" d="100"/>
        </p:scale>
        <p:origin x="216"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CCD16-1D25-AB40-A8F5-6B1AFA336098}" type="doc">
      <dgm:prSet loTypeId="urn:microsoft.com/office/officeart/2005/8/layout/process1" loCatId="" qsTypeId="urn:microsoft.com/office/officeart/2005/8/quickstyle/simple4" qsCatId="simple" csTypeId="urn:microsoft.com/office/officeart/2005/8/colors/accent1_2" csCatId="accent1" phldr="1"/>
      <dgm:spPr/>
    </dgm:pt>
    <dgm:pt modelId="{3D097720-61C5-5249-A38D-A1E56CD66CEA}">
      <dgm:prSet phldrT="[Text]"/>
      <dgm:spPr>
        <a:solidFill>
          <a:srgbClr val="9A1F18"/>
        </a:solidFill>
      </dgm:spPr>
      <dgm:t>
        <a:bodyPr/>
        <a:lstStyle/>
        <a:p>
          <a:r>
            <a:rPr lang="en-US" dirty="0"/>
            <a:t>Learning to Train (8-12 </a:t>
          </a:r>
          <a:r>
            <a:rPr lang="en-US" dirty="0" err="1"/>
            <a:t>yrs</a:t>
          </a:r>
          <a:r>
            <a:rPr lang="en-US" dirty="0"/>
            <a:t>)</a:t>
          </a:r>
        </a:p>
        <a:p>
          <a:r>
            <a:rPr lang="en-US" dirty="0"/>
            <a:t>/</a:t>
          </a:r>
        </a:p>
        <a:p>
          <a:r>
            <a:rPr lang="en-US" dirty="0"/>
            <a:t>General Physical Preparation Phase </a:t>
          </a:r>
        </a:p>
      </dgm:t>
    </dgm:pt>
    <dgm:pt modelId="{3C0EDBCB-40AC-DC44-B458-5EC0D90A8380}" type="parTrans" cxnId="{AE85AEE8-AF61-5842-9F7D-8D94B97EC5BA}">
      <dgm:prSet/>
      <dgm:spPr/>
      <dgm:t>
        <a:bodyPr/>
        <a:lstStyle/>
        <a:p>
          <a:endParaRPr lang="en-US"/>
        </a:p>
      </dgm:t>
    </dgm:pt>
    <dgm:pt modelId="{6B24C8C3-DB8B-5649-B7DD-06872F59FD36}" type="sibTrans" cxnId="{AE85AEE8-AF61-5842-9F7D-8D94B97EC5BA}">
      <dgm:prSet/>
      <dgm:spPr>
        <a:solidFill>
          <a:srgbClr val="EED2D3"/>
        </a:solidFill>
      </dgm:spPr>
      <dgm:t>
        <a:bodyPr/>
        <a:lstStyle/>
        <a:p>
          <a:endParaRPr lang="en-US"/>
        </a:p>
      </dgm:t>
    </dgm:pt>
    <dgm:pt modelId="{C62C20CD-145F-4444-85C7-92B7667E4DE4}">
      <dgm:prSet phldrT="[Text]"/>
      <dgm:spPr>
        <a:solidFill>
          <a:srgbClr val="9A1F18"/>
        </a:solidFill>
      </dgm:spPr>
      <dgm:t>
        <a:bodyPr/>
        <a:lstStyle/>
        <a:p>
          <a:r>
            <a:rPr lang="en-US" dirty="0"/>
            <a:t>Training to Train (11-16 </a:t>
          </a:r>
          <a:r>
            <a:rPr lang="en-US" dirty="0" err="1"/>
            <a:t>yrs</a:t>
          </a:r>
          <a:r>
            <a:rPr lang="en-US" dirty="0"/>
            <a:t>)</a:t>
          </a:r>
        </a:p>
        <a:p>
          <a:r>
            <a:rPr lang="en-US" dirty="0"/>
            <a:t>/</a:t>
          </a:r>
        </a:p>
        <a:p>
          <a:r>
            <a:rPr lang="en-US" dirty="0"/>
            <a:t>Specific Preparation Phase</a:t>
          </a:r>
        </a:p>
      </dgm:t>
    </dgm:pt>
    <dgm:pt modelId="{B2C3D23F-0B3E-D049-BFED-A3D0F096ED59}" type="parTrans" cxnId="{06472C1C-6AC0-5D4C-A833-E5CFA85CEE17}">
      <dgm:prSet/>
      <dgm:spPr/>
      <dgm:t>
        <a:bodyPr/>
        <a:lstStyle/>
        <a:p>
          <a:endParaRPr lang="en-US"/>
        </a:p>
      </dgm:t>
    </dgm:pt>
    <dgm:pt modelId="{C89C5A2C-BC60-8D41-8073-82AF5085C1C8}" type="sibTrans" cxnId="{06472C1C-6AC0-5D4C-A833-E5CFA85CEE17}">
      <dgm:prSet/>
      <dgm:spPr>
        <a:solidFill>
          <a:srgbClr val="EED2D3"/>
        </a:solidFill>
      </dgm:spPr>
      <dgm:t>
        <a:bodyPr/>
        <a:lstStyle/>
        <a:p>
          <a:endParaRPr lang="en-US"/>
        </a:p>
      </dgm:t>
    </dgm:pt>
    <dgm:pt modelId="{91444A17-869D-1741-9CC5-6BCDA1635940}">
      <dgm:prSet phldrT="[Text]"/>
      <dgm:spPr>
        <a:solidFill>
          <a:srgbClr val="9A1F18"/>
        </a:solidFill>
      </dgm:spPr>
      <dgm:t>
        <a:bodyPr/>
        <a:lstStyle/>
        <a:p>
          <a:r>
            <a:rPr lang="en-US" dirty="0"/>
            <a:t>Training to Compete (15-23 </a:t>
          </a:r>
          <a:r>
            <a:rPr lang="en-US" dirty="0" err="1"/>
            <a:t>yrs</a:t>
          </a:r>
          <a:r>
            <a:rPr lang="en-US" dirty="0"/>
            <a:t>)</a:t>
          </a:r>
        </a:p>
        <a:p>
          <a:r>
            <a:rPr lang="en-US" dirty="0"/>
            <a:t>/</a:t>
          </a:r>
        </a:p>
        <a:p>
          <a:r>
            <a:rPr lang="en-US" dirty="0"/>
            <a:t>Pre-competitive Phase</a:t>
          </a:r>
        </a:p>
      </dgm:t>
    </dgm:pt>
    <dgm:pt modelId="{D2542206-A790-5243-A6D5-A8ABCD3B1BFF}" type="parTrans" cxnId="{2CC7FB46-D17B-204D-B3E2-B0B7ECFFD07D}">
      <dgm:prSet/>
      <dgm:spPr/>
      <dgm:t>
        <a:bodyPr/>
        <a:lstStyle/>
        <a:p>
          <a:endParaRPr lang="en-US"/>
        </a:p>
      </dgm:t>
    </dgm:pt>
    <dgm:pt modelId="{B5E161AE-C605-A74A-98EA-2EC61DD79FB0}" type="sibTrans" cxnId="{2CC7FB46-D17B-204D-B3E2-B0B7ECFFD07D}">
      <dgm:prSet/>
      <dgm:spPr>
        <a:solidFill>
          <a:srgbClr val="EED2D3"/>
        </a:solidFill>
      </dgm:spPr>
      <dgm:t>
        <a:bodyPr/>
        <a:lstStyle/>
        <a:p>
          <a:endParaRPr lang="en-US"/>
        </a:p>
      </dgm:t>
    </dgm:pt>
    <dgm:pt modelId="{B66D77F2-C113-D945-A7BB-4E7579FEC831}">
      <dgm:prSet/>
      <dgm:spPr>
        <a:solidFill>
          <a:srgbClr val="9A1F18"/>
        </a:solidFill>
      </dgm:spPr>
      <dgm:t>
        <a:bodyPr/>
        <a:lstStyle/>
        <a:p>
          <a:r>
            <a:rPr lang="en-US" dirty="0"/>
            <a:t>Training to Win (18+ </a:t>
          </a:r>
          <a:r>
            <a:rPr lang="en-US" dirty="0" err="1"/>
            <a:t>yrs</a:t>
          </a:r>
          <a:r>
            <a:rPr lang="en-US" dirty="0"/>
            <a:t>)</a:t>
          </a:r>
        </a:p>
        <a:p>
          <a:r>
            <a:rPr lang="en-US" dirty="0"/>
            <a:t>/ </a:t>
          </a:r>
        </a:p>
        <a:p>
          <a:r>
            <a:rPr lang="en-US" dirty="0"/>
            <a:t>Competitive Phase</a:t>
          </a:r>
        </a:p>
      </dgm:t>
    </dgm:pt>
    <dgm:pt modelId="{4CFC40C1-563B-5643-928D-197A190AEEC6}" type="parTrans" cxnId="{02E220FE-AC26-C840-9E70-2C836F17BBEB}">
      <dgm:prSet/>
      <dgm:spPr/>
      <dgm:t>
        <a:bodyPr/>
        <a:lstStyle/>
        <a:p>
          <a:endParaRPr lang="en-US"/>
        </a:p>
      </dgm:t>
    </dgm:pt>
    <dgm:pt modelId="{70C5F92A-36D0-8B46-A610-A874C964A553}" type="sibTrans" cxnId="{02E220FE-AC26-C840-9E70-2C836F17BBEB}">
      <dgm:prSet/>
      <dgm:spPr>
        <a:solidFill>
          <a:srgbClr val="EED2D3"/>
        </a:solidFill>
      </dgm:spPr>
      <dgm:t>
        <a:bodyPr/>
        <a:lstStyle/>
        <a:p>
          <a:endParaRPr lang="en-US"/>
        </a:p>
      </dgm:t>
    </dgm:pt>
    <dgm:pt modelId="{5DBF1693-09A0-ED44-9944-5EA1157458F0}">
      <dgm:prSet/>
      <dgm:spPr>
        <a:solidFill>
          <a:srgbClr val="9A1F18"/>
        </a:solidFill>
      </dgm:spPr>
      <dgm:t>
        <a:bodyPr/>
        <a:lstStyle/>
        <a:p>
          <a:r>
            <a:rPr lang="en-US" dirty="0"/>
            <a:t>Competition</a:t>
          </a:r>
        </a:p>
        <a:p>
          <a:r>
            <a:rPr lang="en-US" dirty="0"/>
            <a:t>/</a:t>
          </a:r>
        </a:p>
        <a:p>
          <a:r>
            <a:rPr lang="en-US" dirty="0"/>
            <a:t>Peak Phase</a:t>
          </a:r>
        </a:p>
      </dgm:t>
    </dgm:pt>
    <dgm:pt modelId="{88B6C0AF-8298-B94A-AB2E-84572720FF43}" type="parTrans" cxnId="{FBE390C9-5933-4A4D-A2F6-CE24C1219605}">
      <dgm:prSet/>
      <dgm:spPr/>
      <dgm:t>
        <a:bodyPr/>
        <a:lstStyle/>
        <a:p>
          <a:endParaRPr lang="en-US"/>
        </a:p>
      </dgm:t>
    </dgm:pt>
    <dgm:pt modelId="{BA608F94-1C68-5944-B6DF-A6EB1182CCC9}" type="sibTrans" cxnId="{FBE390C9-5933-4A4D-A2F6-CE24C1219605}">
      <dgm:prSet/>
      <dgm:spPr/>
      <dgm:t>
        <a:bodyPr/>
        <a:lstStyle/>
        <a:p>
          <a:endParaRPr lang="en-US"/>
        </a:p>
      </dgm:t>
    </dgm:pt>
    <dgm:pt modelId="{77D5D587-130E-E649-96EE-573E80CA89CC}" type="pres">
      <dgm:prSet presAssocID="{0ECCCD16-1D25-AB40-A8F5-6B1AFA336098}" presName="Name0" presStyleCnt="0">
        <dgm:presLayoutVars>
          <dgm:dir/>
          <dgm:resizeHandles val="exact"/>
        </dgm:presLayoutVars>
      </dgm:prSet>
      <dgm:spPr/>
    </dgm:pt>
    <dgm:pt modelId="{D11D2DC6-2230-1043-BE6C-A1C014170E93}" type="pres">
      <dgm:prSet presAssocID="{3D097720-61C5-5249-A38D-A1E56CD66CEA}" presName="node" presStyleLbl="node1" presStyleIdx="0" presStyleCnt="5">
        <dgm:presLayoutVars>
          <dgm:bulletEnabled val="1"/>
        </dgm:presLayoutVars>
      </dgm:prSet>
      <dgm:spPr/>
    </dgm:pt>
    <dgm:pt modelId="{1A4F6679-A753-3643-A82B-DFB4B6AB402F}" type="pres">
      <dgm:prSet presAssocID="{6B24C8C3-DB8B-5649-B7DD-06872F59FD36}" presName="sibTrans" presStyleLbl="sibTrans2D1" presStyleIdx="0" presStyleCnt="4"/>
      <dgm:spPr/>
    </dgm:pt>
    <dgm:pt modelId="{E6586661-1C59-1648-B53A-EC7BFC50BEDE}" type="pres">
      <dgm:prSet presAssocID="{6B24C8C3-DB8B-5649-B7DD-06872F59FD36}" presName="connectorText" presStyleLbl="sibTrans2D1" presStyleIdx="0" presStyleCnt="4"/>
      <dgm:spPr/>
    </dgm:pt>
    <dgm:pt modelId="{CB587222-1678-C04E-9F08-183FEDAC1CBA}" type="pres">
      <dgm:prSet presAssocID="{C62C20CD-145F-4444-85C7-92B7667E4DE4}" presName="node" presStyleLbl="node1" presStyleIdx="1" presStyleCnt="5">
        <dgm:presLayoutVars>
          <dgm:bulletEnabled val="1"/>
        </dgm:presLayoutVars>
      </dgm:prSet>
      <dgm:spPr/>
    </dgm:pt>
    <dgm:pt modelId="{F0251565-3DDE-C548-9445-5141F1D1486C}" type="pres">
      <dgm:prSet presAssocID="{C89C5A2C-BC60-8D41-8073-82AF5085C1C8}" presName="sibTrans" presStyleLbl="sibTrans2D1" presStyleIdx="1" presStyleCnt="4"/>
      <dgm:spPr/>
    </dgm:pt>
    <dgm:pt modelId="{6E02057C-3255-C340-AEDE-8CB348B0D988}" type="pres">
      <dgm:prSet presAssocID="{C89C5A2C-BC60-8D41-8073-82AF5085C1C8}" presName="connectorText" presStyleLbl="sibTrans2D1" presStyleIdx="1" presStyleCnt="4"/>
      <dgm:spPr/>
    </dgm:pt>
    <dgm:pt modelId="{EB23E37B-2E43-F148-A2AB-86639847C500}" type="pres">
      <dgm:prSet presAssocID="{91444A17-869D-1741-9CC5-6BCDA1635940}" presName="node" presStyleLbl="node1" presStyleIdx="2" presStyleCnt="5">
        <dgm:presLayoutVars>
          <dgm:bulletEnabled val="1"/>
        </dgm:presLayoutVars>
      </dgm:prSet>
      <dgm:spPr/>
    </dgm:pt>
    <dgm:pt modelId="{67B731BF-9CA9-AE4E-92AD-BA3E0399C25B}" type="pres">
      <dgm:prSet presAssocID="{B5E161AE-C605-A74A-98EA-2EC61DD79FB0}" presName="sibTrans" presStyleLbl="sibTrans2D1" presStyleIdx="2" presStyleCnt="4"/>
      <dgm:spPr/>
    </dgm:pt>
    <dgm:pt modelId="{A13F2291-50E4-7945-93FC-BA7B88F23AD5}" type="pres">
      <dgm:prSet presAssocID="{B5E161AE-C605-A74A-98EA-2EC61DD79FB0}" presName="connectorText" presStyleLbl="sibTrans2D1" presStyleIdx="2" presStyleCnt="4"/>
      <dgm:spPr/>
    </dgm:pt>
    <dgm:pt modelId="{49B69D43-088A-B14C-88DD-4D26A78A4563}" type="pres">
      <dgm:prSet presAssocID="{B66D77F2-C113-D945-A7BB-4E7579FEC831}" presName="node" presStyleLbl="node1" presStyleIdx="3" presStyleCnt="5">
        <dgm:presLayoutVars>
          <dgm:bulletEnabled val="1"/>
        </dgm:presLayoutVars>
      </dgm:prSet>
      <dgm:spPr/>
    </dgm:pt>
    <dgm:pt modelId="{3E2C3F2A-1440-3F46-9E40-3FE4D973D6E2}" type="pres">
      <dgm:prSet presAssocID="{70C5F92A-36D0-8B46-A610-A874C964A553}" presName="sibTrans" presStyleLbl="sibTrans2D1" presStyleIdx="3" presStyleCnt="4"/>
      <dgm:spPr/>
    </dgm:pt>
    <dgm:pt modelId="{6CE2FA86-6E04-344B-A0AA-41DAABDA433C}" type="pres">
      <dgm:prSet presAssocID="{70C5F92A-36D0-8B46-A610-A874C964A553}" presName="connectorText" presStyleLbl="sibTrans2D1" presStyleIdx="3" presStyleCnt="4"/>
      <dgm:spPr/>
    </dgm:pt>
    <dgm:pt modelId="{85EDA036-C208-BE4A-8600-6704441134C9}" type="pres">
      <dgm:prSet presAssocID="{5DBF1693-09A0-ED44-9944-5EA1157458F0}" presName="node" presStyleLbl="node1" presStyleIdx="4" presStyleCnt="5">
        <dgm:presLayoutVars>
          <dgm:bulletEnabled val="1"/>
        </dgm:presLayoutVars>
      </dgm:prSet>
      <dgm:spPr/>
    </dgm:pt>
  </dgm:ptLst>
  <dgm:cxnLst>
    <dgm:cxn modelId="{B2A1090A-B395-9F4E-A52A-23CCFB2341DA}" type="presOf" srcId="{3D097720-61C5-5249-A38D-A1E56CD66CEA}" destId="{D11D2DC6-2230-1043-BE6C-A1C014170E93}" srcOrd="0" destOrd="0" presId="urn:microsoft.com/office/officeart/2005/8/layout/process1"/>
    <dgm:cxn modelId="{06472C1C-6AC0-5D4C-A833-E5CFA85CEE17}" srcId="{0ECCCD16-1D25-AB40-A8F5-6B1AFA336098}" destId="{C62C20CD-145F-4444-85C7-92B7667E4DE4}" srcOrd="1" destOrd="0" parTransId="{B2C3D23F-0B3E-D049-BFED-A3D0F096ED59}" sibTransId="{C89C5A2C-BC60-8D41-8073-82AF5085C1C8}"/>
    <dgm:cxn modelId="{9CAA8A23-9D7E-7B4D-8EEE-F015AB37E62E}" type="presOf" srcId="{B66D77F2-C113-D945-A7BB-4E7579FEC831}" destId="{49B69D43-088A-B14C-88DD-4D26A78A4563}" srcOrd="0" destOrd="0" presId="urn:microsoft.com/office/officeart/2005/8/layout/process1"/>
    <dgm:cxn modelId="{BC458324-B073-744D-A674-CEBD78C89233}" type="presOf" srcId="{70C5F92A-36D0-8B46-A610-A874C964A553}" destId="{6CE2FA86-6E04-344B-A0AA-41DAABDA433C}" srcOrd="1" destOrd="0" presId="urn:microsoft.com/office/officeart/2005/8/layout/process1"/>
    <dgm:cxn modelId="{23B8FB34-C952-EE42-AD5A-71389DA55928}" type="presOf" srcId="{0ECCCD16-1D25-AB40-A8F5-6B1AFA336098}" destId="{77D5D587-130E-E649-96EE-573E80CA89CC}" srcOrd="0" destOrd="0" presId="urn:microsoft.com/office/officeart/2005/8/layout/process1"/>
    <dgm:cxn modelId="{2CC7FB46-D17B-204D-B3E2-B0B7ECFFD07D}" srcId="{0ECCCD16-1D25-AB40-A8F5-6B1AFA336098}" destId="{91444A17-869D-1741-9CC5-6BCDA1635940}" srcOrd="2" destOrd="0" parTransId="{D2542206-A790-5243-A6D5-A8ABCD3B1BFF}" sibTransId="{B5E161AE-C605-A74A-98EA-2EC61DD79FB0}"/>
    <dgm:cxn modelId="{D098175E-40C8-A847-B5FB-1CAC6131EE02}" type="presOf" srcId="{6B24C8C3-DB8B-5649-B7DD-06872F59FD36}" destId="{E6586661-1C59-1648-B53A-EC7BFC50BEDE}" srcOrd="1" destOrd="0" presId="urn:microsoft.com/office/officeart/2005/8/layout/process1"/>
    <dgm:cxn modelId="{BDBAD268-8574-8B48-B02D-C6831EE4B7B7}" type="presOf" srcId="{70C5F92A-36D0-8B46-A610-A874C964A553}" destId="{3E2C3F2A-1440-3F46-9E40-3FE4D973D6E2}" srcOrd="0" destOrd="0" presId="urn:microsoft.com/office/officeart/2005/8/layout/process1"/>
    <dgm:cxn modelId="{B6EBDB73-E251-2F44-BD11-F8C0BFB7CE29}" type="presOf" srcId="{91444A17-869D-1741-9CC5-6BCDA1635940}" destId="{EB23E37B-2E43-F148-A2AB-86639847C500}" srcOrd="0" destOrd="0" presId="urn:microsoft.com/office/officeart/2005/8/layout/process1"/>
    <dgm:cxn modelId="{AAC18C7A-54E9-CA4B-972E-4C8E991CF776}" type="presOf" srcId="{C89C5A2C-BC60-8D41-8073-82AF5085C1C8}" destId="{6E02057C-3255-C340-AEDE-8CB348B0D988}" srcOrd="1" destOrd="0" presId="urn:microsoft.com/office/officeart/2005/8/layout/process1"/>
    <dgm:cxn modelId="{983B997A-8C52-574A-97BF-AFCE2B14C1C8}" type="presOf" srcId="{C89C5A2C-BC60-8D41-8073-82AF5085C1C8}" destId="{F0251565-3DDE-C548-9445-5141F1D1486C}" srcOrd="0" destOrd="0" presId="urn:microsoft.com/office/officeart/2005/8/layout/process1"/>
    <dgm:cxn modelId="{764ECEA9-7EF9-1D4C-A886-961E5B2C61C4}" type="presOf" srcId="{B5E161AE-C605-A74A-98EA-2EC61DD79FB0}" destId="{67B731BF-9CA9-AE4E-92AD-BA3E0399C25B}" srcOrd="0" destOrd="0" presId="urn:microsoft.com/office/officeart/2005/8/layout/process1"/>
    <dgm:cxn modelId="{FBE390C9-5933-4A4D-A2F6-CE24C1219605}" srcId="{0ECCCD16-1D25-AB40-A8F5-6B1AFA336098}" destId="{5DBF1693-09A0-ED44-9944-5EA1157458F0}" srcOrd="4" destOrd="0" parTransId="{88B6C0AF-8298-B94A-AB2E-84572720FF43}" sibTransId="{BA608F94-1C68-5944-B6DF-A6EB1182CCC9}"/>
    <dgm:cxn modelId="{213876CC-1EC2-BD46-BCC9-E5FC6AA451F7}" type="presOf" srcId="{6B24C8C3-DB8B-5649-B7DD-06872F59FD36}" destId="{1A4F6679-A753-3643-A82B-DFB4B6AB402F}" srcOrd="0" destOrd="0" presId="urn:microsoft.com/office/officeart/2005/8/layout/process1"/>
    <dgm:cxn modelId="{7D813DE7-6282-AD4C-A5E3-485F873A0410}" type="presOf" srcId="{5DBF1693-09A0-ED44-9944-5EA1157458F0}" destId="{85EDA036-C208-BE4A-8600-6704441134C9}" srcOrd="0" destOrd="0" presId="urn:microsoft.com/office/officeart/2005/8/layout/process1"/>
    <dgm:cxn modelId="{AE85AEE8-AF61-5842-9F7D-8D94B97EC5BA}" srcId="{0ECCCD16-1D25-AB40-A8F5-6B1AFA336098}" destId="{3D097720-61C5-5249-A38D-A1E56CD66CEA}" srcOrd="0" destOrd="0" parTransId="{3C0EDBCB-40AC-DC44-B458-5EC0D90A8380}" sibTransId="{6B24C8C3-DB8B-5649-B7DD-06872F59FD36}"/>
    <dgm:cxn modelId="{7C72CFF8-2E27-174E-B26F-700F5E9D1B84}" type="presOf" srcId="{B5E161AE-C605-A74A-98EA-2EC61DD79FB0}" destId="{A13F2291-50E4-7945-93FC-BA7B88F23AD5}" srcOrd="1" destOrd="0" presId="urn:microsoft.com/office/officeart/2005/8/layout/process1"/>
    <dgm:cxn modelId="{A06C15FB-D03D-D842-BEFE-B12CC9942952}" type="presOf" srcId="{C62C20CD-145F-4444-85C7-92B7667E4DE4}" destId="{CB587222-1678-C04E-9F08-183FEDAC1CBA}" srcOrd="0" destOrd="0" presId="urn:microsoft.com/office/officeart/2005/8/layout/process1"/>
    <dgm:cxn modelId="{02E220FE-AC26-C840-9E70-2C836F17BBEB}" srcId="{0ECCCD16-1D25-AB40-A8F5-6B1AFA336098}" destId="{B66D77F2-C113-D945-A7BB-4E7579FEC831}" srcOrd="3" destOrd="0" parTransId="{4CFC40C1-563B-5643-928D-197A190AEEC6}" sibTransId="{70C5F92A-36D0-8B46-A610-A874C964A553}"/>
    <dgm:cxn modelId="{1624865F-B045-EA4C-9D17-45F867FE5454}" type="presParOf" srcId="{77D5D587-130E-E649-96EE-573E80CA89CC}" destId="{D11D2DC6-2230-1043-BE6C-A1C014170E93}" srcOrd="0" destOrd="0" presId="urn:microsoft.com/office/officeart/2005/8/layout/process1"/>
    <dgm:cxn modelId="{591BBF7D-2544-D84C-8E06-2F96BEDEE8AC}" type="presParOf" srcId="{77D5D587-130E-E649-96EE-573E80CA89CC}" destId="{1A4F6679-A753-3643-A82B-DFB4B6AB402F}" srcOrd="1" destOrd="0" presId="urn:microsoft.com/office/officeart/2005/8/layout/process1"/>
    <dgm:cxn modelId="{8E0A6FA5-B72B-AF46-A069-3F29C7BDF728}" type="presParOf" srcId="{1A4F6679-A753-3643-A82B-DFB4B6AB402F}" destId="{E6586661-1C59-1648-B53A-EC7BFC50BEDE}" srcOrd="0" destOrd="0" presId="urn:microsoft.com/office/officeart/2005/8/layout/process1"/>
    <dgm:cxn modelId="{A01E7659-C794-E544-AA94-C81B248E6EA4}" type="presParOf" srcId="{77D5D587-130E-E649-96EE-573E80CA89CC}" destId="{CB587222-1678-C04E-9F08-183FEDAC1CBA}" srcOrd="2" destOrd="0" presId="urn:microsoft.com/office/officeart/2005/8/layout/process1"/>
    <dgm:cxn modelId="{51176484-19B7-2348-9509-D79D45381C1B}" type="presParOf" srcId="{77D5D587-130E-E649-96EE-573E80CA89CC}" destId="{F0251565-3DDE-C548-9445-5141F1D1486C}" srcOrd="3" destOrd="0" presId="urn:microsoft.com/office/officeart/2005/8/layout/process1"/>
    <dgm:cxn modelId="{71E2EE42-E606-754E-909A-07A57AEDD5DC}" type="presParOf" srcId="{F0251565-3DDE-C548-9445-5141F1D1486C}" destId="{6E02057C-3255-C340-AEDE-8CB348B0D988}" srcOrd="0" destOrd="0" presId="urn:microsoft.com/office/officeart/2005/8/layout/process1"/>
    <dgm:cxn modelId="{86F45903-3DDB-304F-A20C-CBED614FDB13}" type="presParOf" srcId="{77D5D587-130E-E649-96EE-573E80CA89CC}" destId="{EB23E37B-2E43-F148-A2AB-86639847C500}" srcOrd="4" destOrd="0" presId="urn:microsoft.com/office/officeart/2005/8/layout/process1"/>
    <dgm:cxn modelId="{53BF6D1E-65E1-E44F-BBAC-7986BDD01757}" type="presParOf" srcId="{77D5D587-130E-E649-96EE-573E80CA89CC}" destId="{67B731BF-9CA9-AE4E-92AD-BA3E0399C25B}" srcOrd="5" destOrd="0" presId="urn:microsoft.com/office/officeart/2005/8/layout/process1"/>
    <dgm:cxn modelId="{98436CB7-4930-B740-B4BD-A94CCC7865DF}" type="presParOf" srcId="{67B731BF-9CA9-AE4E-92AD-BA3E0399C25B}" destId="{A13F2291-50E4-7945-93FC-BA7B88F23AD5}" srcOrd="0" destOrd="0" presId="urn:microsoft.com/office/officeart/2005/8/layout/process1"/>
    <dgm:cxn modelId="{D62E1A43-3B98-BC46-AB20-3DF39AD34DC9}" type="presParOf" srcId="{77D5D587-130E-E649-96EE-573E80CA89CC}" destId="{49B69D43-088A-B14C-88DD-4D26A78A4563}" srcOrd="6" destOrd="0" presId="urn:microsoft.com/office/officeart/2005/8/layout/process1"/>
    <dgm:cxn modelId="{FCC2CA7F-6B59-1745-AB51-A0C159E80926}" type="presParOf" srcId="{77D5D587-130E-E649-96EE-573E80CA89CC}" destId="{3E2C3F2A-1440-3F46-9E40-3FE4D973D6E2}" srcOrd="7" destOrd="0" presId="urn:microsoft.com/office/officeart/2005/8/layout/process1"/>
    <dgm:cxn modelId="{88819196-5542-6D46-BAF5-248FAED3715E}" type="presParOf" srcId="{3E2C3F2A-1440-3F46-9E40-3FE4D973D6E2}" destId="{6CE2FA86-6E04-344B-A0AA-41DAABDA433C}" srcOrd="0" destOrd="0" presId="urn:microsoft.com/office/officeart/2005/8/layout/process1"/>
    <dgm:cxn modelId="{D691B7D9-C736-3240-9B86-9524D0E0FACF}" type="presParOf" srcId="{77D5D587-130E-E649-96EE-573E80CA89CC}" destId="{85EDA036-C208-BE4A-8600-6704441134C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D2DC6-2230-1043-BE6C-A1C014170E93}">
      <dsp:nvSpPr>
        <dsp:cNvPr id="0" name=""/>
        <dsp:cNvSpPr/>
      </dsp:nvSpPr>
      <dsp:spPr>
        <a:xfrm>
          <a:off x="3968" y="843138"/>
          <a:ext cx="1230312" cy="1603250"/>
        </a:xfrm>
        <a:prstGeom prst="roundRect">
          <a:avLst>
            <a:gd name="adj" fmla="val 10000"/>
          </a:avLst>
        </a:prstGeom>
        <a:solidFill>
          <a:srgbClr val="9A1F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Learning to Train (8-12 </a:t>
          </a:r>
          <a:r>
            <a:rPr lang="en-US" sz="1300" kern="1200" dirty="0" err="1"/>
            <a:t>yrs</a:t>
          </a:r>
          <a:r>
            <a:rPr lang="en-US" sz="1300" kern="1200" dirty="0"/>
            <a:t>)</a:t>
          </a:r>
        </a:p>
        <a:p>
          <a:pPr marL="0" lvl="0" indent="0" algn="ctr" defTabSz="577850">
            <a:lnSpc>
              <a:spcPct val="90000"/>
            </a:lnSpc>
            <a:spcBef>
              <a:spcPct val="0"/>
            </a:spcBef>
            <a:spcAft>
              <a:spcPct val="35000"/>
            </a:spcAft>
            <a:buNone/>
          </a:pPr>
          <a:r>
            <a:rPr lang="en-US" sz="1300" kern="1200" dirty="0"/>
            <a:t>/</a:t>
          </a:r>
        </a:p>
        <a:p>
          <a:pPr marL="0" lvl="0" indent="0" algn="ctr" defTabSz="577850">
            <a:lnSpc>
              <a:spcPct val="90000"/>
            </a:lnSpc>
            <a:spcBef>
              <a:spcPct val="0"/>
            </a:spcBef>
            <a:spcAft>
              <a:spcPct val="35000"/>
            </a:spcAft>
            <a:buNone/>
          </a:pPr>
          <a:r>
            <a:rPr lang="en-US" sz="1300" kern="1200" dirty="0"/>
            <a:t>General Physical Preparation Phase </a:t>
          </a:r>
        </a:p>
      </dsp:txBody>
      <dsp:txXfrm>
        <a:off x="40003" y="879173"/>
        <a:ext cx="1158242" cy="1531180"/>
      </dsp:txXfrm>
    </dsp:sp>
    <dsp:sp modelId="{1A4F6679-A753-3643-A82B-DFB4B6AB402F}">
      <dsp:nvSpPr>
        <dsp:cNvPr id="0" name=""/>
        <dsp:cNvSpPr/>
      </dsp:nvSpPr>
      <dsp:spPr>
        <a:xfrm>
          <a:off x="1357312" y="1492205"/>
          <a:ext cx="260826" cy="305117"/>
        </a:xfrm>
        <a:prstGeom prst="rightArrow">
          <a:avLst>
            <a:gd name="adj1" fmla="val 60000"/>
            <a:gd name="adj2" fmla="val 50000"/>
          </a:avLst>
        </a:prstGeom>
        <a:solidFill>
          <a:srgbClr val="EED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57312" y="1553228"/>
        <a:ext cx="182578" cy="183071"/>
      </dsp:txXfrm>
    </dsp:sp>
    <dsp:sp modelId="{CB587222-1678-C04E-9F08-183FEDAC1CBA}">
      <dsp:nvSpPr>
        <dsp:cNvPr id="0" name=""/>
        <dsp:cNvSpPr/>
      </dsp:nvSpPr>
      <dsp:spPr>
        <a:xfrm>
          <a:off x="1726406" y="843138"/>
          <a:ext cx="1230312" cy="1603250"/>
        </a:xfrm>
        <a:prstGeom prst="roundRect">
          <a:avLst>
            <a:gd name="adj" fmla="val 10000"/>
          </a:avLst>
        </a:prstGeom>
        <a:solidFill>
          <a:srgbClr val="9A1F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Training to Train (11-16 </a:t>
          </a:r>
          <a:r>
            <a:rPr lang="en-US" sz="1300" kern="1200" dirty="0" err="1"/>
            <a:t>yrs</a:t>
          </a:r>
          <a:r>
            <a:rPr lang="en-US" sz="1300" kern="1200" dirty="0"/>
            <a:t>)</a:t>
          </a:r>
        </a:p>
        <a:p>
          <a:pPr marL="0" lvl="0" indent="0" algn="ctr" defTabSz="577850">
            <a:lnSpc>
              <a:spcPct val="90000"/>
            </a:lnSpc>
            <a:spcBef>
              <a:spcPct val="0"/>
            </a:spcBef>
            <a:spcAft>
              <a:spcPct val="35000"/>
            </a:spcAft>
            <a:buNone/>
          </a:pPr>
          <a:r>
            <a:rPr lang="en-US" sz="1300" kern="1200" dirty="0"/>
            <a:t>/</a:t>
          </a:r>
        </a:p>
        <a:p>
          <a:pPr marL="0" lvl="0" indent="0" algn="ctr" defTabSz="577850">
            <a:lnSpc>
              <a:spcPct val="90000"/>
            </a:lnSpc>
            <a:spcBef>
              <a:spcPct val="0"/>
            </a:spcBef>
            <a:spcAft>
              <a:spcPct val="35000"/>
            </a:spcAft>
            <a:buNone/>
          </a:pPr>
          <a:r>
            <a:rPr lang="en-US" sz="1300" kern="1200" dirty="0"/>
            <a:t>Specific Preparation Phase</a:t>
          </a:r>
        </a:p>
      </dsp:txBody>
      <dsp:txXfrm>
        <a:off x="1762441" y="879173"/>
        <a:ext cx="1158242" cy="1531180"/>
      </dsp:txXfrm>
    </dsp:sp>
    <dsp:sp modelId="{F0251565-3DDE-C548-9445-5141F1D1486C}">
      <dsp:nvSpPr>
        <dsp:cNvPr id="0" name=""/>
        <dsp:cNvSpPr/>
      </dsp:nvSpPr>
      <dsp:spPr>
        <a:xfrm>
          <a:off x="3079750" y="1492205"/>
          <a:ext cx="260826" cy="305117"/>
        </a:xfrm>
        <a:prstGeom prst="rightArrow">
          <a:avLst>
            <a:gd name="adj1" fmla="val 60000"/>
            <a:gd name="adj2" fmla="val 50000"/>
          </a:avLst>
        </a:prstGeom>
        <a:solidFill>
          <a:srgbClr val="EED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79750" y="1553228"/>
        <a:ext cx="182578" cy="183071"/>
      </dsp:txXfrm>
    </dsp:sp>
    <dsp:sp modelId="{EB23E37B-2E43-F148-A2AB-86639847C500}">
      <dsp:nvSpPr>
        <dsp:cNvPr id="0" name=""/>
        <dsp:cNvSpPr/>
      </dsp:nvSpPr>
      <dsp:spPr>
        <a:xfrm>
          <a:off x="3448843" y="843138"/>
          <a:ext cx="1230312" cy="1603250"/>
        </a:xfrm>
        <a:prstGeom prst="roundRect">
          <a:avLst>
            <a:gd name="adj" fmla="val 10000"/>
          </a:avLst>
        </a:prstGeom>
        <a:solidFill>
          <a:srgbClr val="9A1F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Training to Compete (15-23 </a:t>
          </a:r>
          <a:r>
            <a:rPr lang="en-US" sz="1300" kern="1200" dirty="0" err="1"/>
            <a:t>yrs</a:t>
          </a:r>
          <a:r>
            <a:rPr lang="en-US" sz="1300" kern="1200" dirty="0"/>
            <a:t>)</a:t>
          </a:r>
        </a:p>
        <a:p>
          <a:pPr marL="0" lvl="0" indent="0" algn="ctr" defTabSz="577850">
            <a:lnSpc>
              <a:spcPct val="90000"/>
            </a:lnSpc>
            <a:spcBef>
              <a:spcPct val="0"/>
            </a:spcBef>
            <a:spcAft>
              <a:spcPct val="35000"/>
            </a:spcAft>
            <a:buNone/>
          </a:pPr>
          <a:r>
            <a:rPr lang="en-US" sz="1300" kern="1200" dirty="0"/>
            <a:t>/</a:t>
          </a:r>
        </a:p>
        <a:p>
          <a:pPr marL="0" lvl="0" indent="0" algn="ctr" defTabSz="577850">
            <a:lnSpc>
              <a:spcPct val="90000"/>
            </a:lnSpc>
            <a:spcBef>
              <a:spcPct val="0"/>
            </a:spcBef>
            <a:spcAft>
              <a:spcPct val="35000"/>
            </a:spcAft>
            <a:buNone/>
          </a:pPr>
          <a:r>
            <a:rPr lang="en-US" sz="1300" kern="1200" dirty="0"/>
            <a:t>Pre-competitive Phase</a:t>
          </a:r>
        </a:p>
      </dsp:txBody>
      <dsp:txXfrm>
        <a:off x="3484878" y="879173"/>
        <a:ext cx="1158242" cy="1531180"/>
      </dsp:txXfrm>
    </dsp:sp>
    <dsp:sp modelId="{67B731BF-9CA9-AE4E-92AD-BA3E0399C25B}">
      <dsp:nvSpPr>
        <dsp:cNvPr id="0" name=""/>
        <dsp:cNvSpPr/>
      </dsp:nvSpPr>
      <dsp:spPr>
        <a:xfrm>
          <a:off x="4802187" y="1492205"/>
          <a:ext cx="260826" cy="305117"/>
        </a:xfrm>
        <a:prstGeom prst="rightArrow">
          <a:avLst>
            <a:gd name="adj1" fmla="val 60000"/>
            <a:gd name="adj2" fmla="val 50000"/>
          </a:avLst>
        </a:prstGeom>
        <a:solidFill>
          <a:srgbClr val="EED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02187" y="1553228"/>
        <a:ext cx="182578" cy="183071"/>
      </dsp:txXfrm>
    </dsp:sp>
    <dsp:sp modelId="{49B69D43-088A-B14C-88DD-4D26A78A4563}">
      <dsp:nvSpPr>
        <dsp:cNvPr id="0" name=""/>
        <dsp:cNvSpPr/>
      </dsp:nvSpPr>
      <dsp:spPr>
        <a:xfrm>
          <a:off x="5171281" y="843138"/>
          <a:ext cx="1230312" cy="1603250"/>
        </a:xfrm>
        <a:prstGeom prst="roundRect">
          <a:avLst>
            <a:gd name="adj" fmla="val 10000"/>
          </a:avLst>
        </a:prstGeom>
        <a:solidFill>
          <a:srgbClr val="9A1F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Training to Win (18+ </a:t>
          </a:r>
          <a:r>
            <a:rPr lang="en-US" sz="1300" kern="1200" dirty="0" err="1"/>
            <a:t>yrs</a:t>
          </a:r>
          <a:r>
            <a:rPr lang="en-US" sz="1300" kern="1200" dirty="0"/>
            <a:t>)</a:t>
          </a:r>
        </a:p>
        <a:p>
          <a:pPr marL="0" lvl="0" indent="0" algn="ctr" defTabSz="577850">
            <a:lnSpc>
              <a:spcPct val="90000"/>
            </a:lnSpc>
            <a:spcBef>
              <a:spcPct val="0"/>
            </a:spcBef>
            <a:spcAft>
              <a:spcPct val="35000"/>
            </a:spcAft>
            <a:buNone/>
          </a:pPr>
          <a:r>
            <a:rPr lang="en-US" sz="1300" kern="1200" dirty="0"/>
            <a:t>/ </a:t>
          </a:r>
        </a:p>
        <a:p>
          <a:pPr marL="0" lvl="0" indent="0" algn="ctr" defTabSz="577850">
            <a:lnSpc>
              <a:spcPct val="90000"/>
            </a:lnSpc>
            <a:spcBef>
              <a:spcPct val="0"/>
            </a:spcBef>
            <a:spcAft>
              <a:spcPct val="35000"/>
            </a:spcAft>
            <a:buNone/>
          </a:pPr>
          <a:r>
            <a:rPr lang="en-US" sz="1300" kern="1200" dirty="0"/>
            <a:t>Competitive Phase</a:t>
          </a:r>
        </a:p>
      </dsp:txBody>
      <dsp:txXfrm>
        <a:off x="5207316" y="879173"/>
        <a:ext cx="1158242" cy="1531180"/>
      </dsp:txXfrm>
    </dsp:sp>
    <dsp:sp modelId="{3E2C3F2A-1440-3F46-9E40-3FE4D973D6E2}">
      <dsp:nvSpPr>
        <dsp:cNvPr id="0" name=""/>
        <dsp:cNvSpPr/>
      </dsp:nvSpPr>
      <dsp:spPr>
        <a:xfrm>
          <a:off x="6524624" y="1492205"/>
          <a:ext cx="260826" cy="305117"/>
        </a:xfrm>
        <a:prstGeom prst="rightArrow">
          <a:avLst>
            <a:gd name="adj1" fmla="val 60000"/>
            <a:gd name="adj2" fmla="val 50000"/>
          </a:avLst>
        </a:prstGeom>
        <a:solidFill>
          <a:srgbClr val="EED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524624" y="1553228"/>
        <a:ext cx="182578" cy="183071"/>
      </dsp:txXfrm>
    </dsp:sp>
    <dsp:sp modelId="{85EDA036-C208-BE4A-8600-6704441134C9}">
      <dsp:nvSpPr>
        <dsp:cNvPr id="0" name=""/>
        <dsp:cNvSpPr/>
      </dsp:nvSpPr>
      <dsp:spPr>
        <a:xfrm>
          <a:off x="6893718" y="843138"/>
          <a:ext cx="1230312" cy="1603250"/>
        </a:xfrm>
        <a:prstGeom prst="roundRect">
          <a:avLst>
            <a:gd name="adj" fmla="val 10000"/>
          </a:avLst>
        </a:prstGeom>
        <a:solidFill>
          <a:srgbClr val="9A1F1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Competition</a:t>
          </a:r>
        </a:p>
        <a:p>
          <a:pPr marL="0" lvl="0" indent="0" algn="ctr" defTabSz="577850">
            <a:lnSpc>
              <a:spcPct val="90000"/>
            </a:lnSpc>
            <a:spcBef>
              <a:spcPct val="0"/>
            </a:spcBef>
            <a:spcAft>
              <a:spcPct val="35000"/>
            </a:spcAft>
            <a:buNone/>
          </a:pPr>
          <a:r>
            <a:rPr lang="en-US" sz="1300" kern="1200" dirty="0"/>
            <a:t>/</a:t>
          </a:r>
        </a:p>
        <a:p>
          <a:pPr marL="0" lvl="0" indent="0" algn="ctr" defTabSz="577850">
            <a:lnSpc>
              <a:spcPct val="90000"/>
            </a:lnSpc>
            <a:spcBef>
              <a:spcPct val="0"/>
            </a:spcBef>
            <a:spcAft>
              <a:spcPct val="35000"/>
            </a:spcAft>
            <a:buNone/>
          </a:pPr>
          <a:r>
            <a:rPr lang="en-US" sz="1300" kern="1200" dirty="0"/>
            <a:t>Peak Phase</a:t>
          </a:r>
        </a:p>
      </dsp:txBody>
      <dsp:txXfrm>
        <a:off x="6929753" y="879173"/>
        <a:ext cx="1158242" cy="15311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5A227D-554C-4F85-A6E7-78EC803AA4FC}"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369493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A227D-554C-4F85-A6E7-78EC803AA4FC}"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296446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A227D-554C-4F85-A6E7-78EC803AA4FC}"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124396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5A227D-554C-4F85-A6E7-78EC803AA4FC}"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7109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A227D-554C-4F85-A6E7-78EC803AA4FC}"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351749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5A227D-554C-4F85-A6E7-78EC803AA4FC}"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64432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5A227D-554C-4F85-A6E7-78EC803AA4FC}" type="datetimeFigureOut">
              <a:rPr lang="en-GB" smtClean="0"/>
              <a:t>31/01/2023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17785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5A227D-554C-4F85-A6E7-78EC803AA4FC}" type="datetimeFigureOut">
              <a:rPr lang="en-GB" smtClean="0"/>
              <a:t>31/01/2023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60621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A227D-554C-4F85-A6E7-78EC803AA4FC}" type="datetimeFigureOut">
              <a:rPr lang="en-GB" smtClean="0"/>
              <a:t>31/01/2023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39536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A227D-554C-4F85-A6E7-78EC803AA4FC}"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195939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A227D-554C-4F85-A6E7-78EC803AA4FC}"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12203-A6A9-4E17-BD0F-95AEE14DEFC8}" type="slidenum">
              <a:rPr lang="en-GB" smtClean="0"/>
              <a:t>‹#›</a:t>
            </a:fld>
            <a:endParaRPr lang="en-GB"/>
          </a:p>
        </p:txBody>
      </p:sp>
    </p:spTree>
    <p:extLst>
      <p:ext uri="{BB962C8B-B14F-4D97-AF65-F5344CB8AC3E}">
        <p14:creationId xmlns:p14="http://schemas.microsoft.com/office/powerpoint/2010/main" val="155420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A227D-554C-4F85-A6E7-78EC803AA4FC}" type="datetimeFigureOut">
              <a:rPr lang="en-GB" smtClean="0"/>
              <a:t>31/01/2023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12203-A6A9-4E17-BD0F-95AEE14DEFC8}" type="slidenum">
              <a:rPr lang="en-GB" smtClean="0"/>
              <a:t>‹#›</a:t>
            </a:fld>
            <a:endParaRPr lang="en-GB"/>
          </a:p>
        </p:txBody>
      </p:sp>
    </p:spTree>
    <p:extLst>
      <p:ext uri="{BB962C8B-B14F-4D97-AF65-F5344CB8AC3E}">
        <p14:creationId xmlns:p14="http://schemas.microsoft.com/office/powerpoint/2010/main" val="381038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8110" y="3458426"/>
            <a:ext cx="9144000" cy="2387600"/>
          </a:xfrm>
        </p:spPr>
        <p:txBody>
          <a:bodyPr>
            <a:normAutofit/>
          </a:bodyPr>
          <a:lstStyle/>
          <a:p>
            <a:r>
              <a:rPr lang="en-GB" dirty="0"/>
              <a:t>Progressing Child and Adolescent Training</a:t>
            </a:r>
          </a:p>
        </p:txBody>
      </p:sp>
      <p:sp>
        <p:nvSpPr>
          <p:cNvPr id="3" name="Subtitle 2"/>
          <p:cNvSpPr>
            <a:spLocks noGrp="1"/>
          </p:cNvSpPr>
          <p:nvPr>
            <p:ph type="subTitle" idx="1"/>
          </p:nvPr>
        </p:nvSpPr>
        <p:spPr>
          <a:xfrm>
            <a:off x="3555631" y="6142038"/>
            <a:ext cx="5068957" cy="715962"/>
          </a:xfrm>
        </p:spPr>
        <p:txBody>
          <a:bodyPr>
            <a:normAutofit/>
          </a:bodyPr>
          <a:lstStyle/>
          <a:p>
            <a:r>
              <a:rPr lang="en-GB" dirty="0"/>
              <a:t>Paul Bailey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51" y="1977444"/>
            <a:ext cx="7487478" cy="1871869"/>
          </a:xfrm>
          <a:prstGeom prst="rect">
            <a:avLst/>
          </a:prstGeom>
        </p:spPr>
      </p:pic>
    </p:spTree>
    <p:extLst>
      <p:ext uri="{BB962C8B-B14F-4D97-AF65-F5344CB8AC3E}">
        <p14:creationId xmlns:p14="http://schemas.microsoft.com/office/powerpoint/2010/main" val="72687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05" y="1690689"/>
            <a:ext cx="10515600" cy="4880182"/>
          </a:xfrm>
        </p:spPr>
        <p:txBody>
          <a:bodyPr>
            <a:normAutofit fontScale="92500" lnSpcReduction="20000"/>
          </a:bodyPr>
          <a:lstStyle/>
          <a:p>
            <a:pPr marL="0" indent="0">
              <a:lnSpc>
                <a:spcPct val="120000"/>
              </a:lnSpc>
              <a:buNone/>
            </a:pPr>
            <a:r>
              <a:rPr lang="en-GB" dirty="0"/>
              <a:t>Typically we think that you must lift weights in order to be stronger, faster or better at sport. In fact, much more emphasis is now spent on ‘Conditioning’ the whole body – not just the muscles. Flexibility, mobility, and neurological adaptation play a huge part in injury prevention and power development. </a:t>
            </a:r>
          </a:p>
          <a:p>
            <a:pPr marL="0" indent="0">
              <a:lnSpc>
                <a:spcPct val="120000"/>
              </a:lnSpc>
              <a:buNone/>
            </a:pPr>
            <a:r>
              <a:rPr lang="en-GB" dirty="0"/>
              <a:t>Conditioning training could include: Pilates, Yoga, stability and stretching and Plyometric training such as; jumps, hops, skips, bounds and throws</a:t>
            </a:r>
          </a:p>
          <a:p>
            <a:pPr marL="0" indent="0">
              <a:lnSpc>
                <a:spcPct val="120000"/>
              </a:lnSpc>
              <a:buNone/>
            </a:pPr>
            <a:r>
              <a:rPr lang="en-GB" dirty="0"/>
              <a:t>In terms of what to do and when – then before an athlete can do anything they should have flexibility. Once that is acquired then they should learn movement patterns linked to training and their sport. Balance and stability come next. Once an athlete has mastered all of those things, they can do loaded ‘weight training’ exercises</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‘Weight training’ or ‘Strength &amp; Conditioning’</a:t>
            </a:r>
          </a:p>
        </p:txBody>
      </p:sp>
    </p:spTree>
    <p:extLst>
      <p:ext uri="{BB962C8B-B14F-4D97-AF65-F5344CB8AC3E}">
        <p14:creationId xmlns:p14="http://schemas.microsoft.com/office/powerpoint/2010/main" val="326897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7" y="365125"/>
            <a:ext cx="10515600" cy="1325563"/>
          </a:xfrm>
          <a:solidFill>
            <a:srgbClr val="EED2D3"/>
          </a:solidFill>
        </p:spPr>
        <p:txBody>
          <a:bodyPr/>
          <a:lstStyle/>
          <a:p>
            <a:r>
              <a:rPr lang="en-US" dirty="0">
                <a:solidFill>
                  <a:srgbClr val="9A1F18"/>
                </a:solidFill>
              </a:rPr>
              <a:t>Flexibility - Movement pattern - Balance and stability - loaded exercise</a:t>
            </a:r>
          </a:p>
        </p:txBody>
      </p:sp>
      <p:pic>
        <p:nvPicPr>
          <p:cNvPr id="7" name="Content Placeholder 6" descr="A child riding a skateboard&#10;&#10;Description automatically generated with medium confidence">
            <a:extLst>
              <a:ext uri="{FF2B5EF4-FFF2-40B4-BE49-F238E27FC236}">
                <a16:creationId xmlns:a16="http://schemas.microsoft.com/office/drawing/2014/main" id="{F293AB5D-72B9-3C4C-87C1-2CEE72562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670" y="2506662"/>
            <a:ext cx="3482530" cy="4351338"/>
          </a:xfrm>
        </p:spPr>
      </p:pic>
      <p:pic>
        <p:nvPicPr>
          <p:cNvPr id="9" name="Picture 8" descr="A picture containing text, person, green, barbell&#10;&#10;Description automatically generated">
            <a:extLst>
              <a:ext uri="{FF2B5EF4-FFF2-40B4-BE49-F238E27FC236}">
                <a16:creationId xmlns:a16="http://schemas.microsoft.com/office/drawing/2014/main" id="{CDED7A5B-5CF7-4845-8873-977396916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046" y="3429000"/>
            <a:ext cx="2718954" cy="3429000"/>
          </a:xfrm>
          <a:prstGeom prst="rect">
            <a:avLst/>
          </a:prstGeom>
        </p:spPr>
      </p:pic>
      <p:pic>
        <p:nvPicPr>
          <p:cNvPr id="12" name="Picture 11">
            <a:extLst>
              <a:ext uri="{FF2B5EF4-FFF2-40B4-BE49-F238E27FC236}">
                <a16:creationId xmlns:a16="http://schemas.microsoft.com/office/drawing/2014/main" id="{6C2949EC-DA89-AF49-8288-DA6978584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200" y="1808119"/>
            <a:ext cx="3264130" cy="2968388"/>
          </a:xfrm>
          <a:prstGeom prst="rect">
            <a:avLst/>
          </a:prstGeom>
        </p:spPr>
      </p:pic>
      <p:pic>
        <p:nvPicPr>
          <p:cNvPr id="14" name="Picture 13">
            <a:extLst>
              <a:ext uri="{FF2B5EF4-FFF2-40B4-BE49-F238E27FC236}">
                <a16:creationId xmlns:a16="http://schemas.microsoft.com/office/drawing/2014/main" id="{14C10E17-A200-614C-8EE2-6B5BA51D37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5617"/>
            <a:ext cx="2754897" cy="2787582"/>
          </a:xfrm>
          <a:prstGeom prst="rect">
            <a:avLst/>
          </a:prstGeom>
        </p:spPr>
      </p:pic>
      <p:sp>
        <p:nvSpPr>
          <p:cNvPr id="16" name="TextBox 15">
            <a:extLst>
              <a:ext uri="{FF2B5EF4-FFF2-40B4-BE49-F238E27FC236}">
                <a16:creationId xmlns:a16="http://schemas.microsoft.com/office/drawing/2014/main" id="{86186D45-444E-5B4E-BAFD-BC7C2077F59F}"/>
              </a:ext>
            </a:extLst>
          </p:cNvPr>
          <p:cNvSpPr txBox="1"/>
          <p:nvPr/>
        </p:nvSpPr>
        <p:spPr>
          <a:xfrm>
            <a:off x="789110" y="5098757"/>
            <a:ext cx="1058175" cy="461665"/>
          </a:xfrm>
          <a:prstGeom prst="rect">
            <a:avLst/>
          </a:prstGeom>
          <a:noFill/>
        </p:spPr>
        <p:txBody>
          <a:bodyPr wrap="none" rtlCol="0">
            <a:spAutoFit/>
          </a:bodyPr>
          <a:lstStyle/>
          <a:p>
            <a:r>
              <a:rPr lang="en-US" sz="2400" b="1" dirty="0"/>
              <a:t>Aged 6</a:t>
            </a:r>
          </a:p>
        </p:txBody>
      </p:sp>
      <p:sp>
        <p:nvSpPr>
          <p:cNvPr id="17" name="TextBox 16">
            <a:extLst>
              <a:ext uri="{FF2B5EF4-FFF2-40B4-BE49-F238E27FC236}">
                <a16:creationId xmlns:a16="http://schemas.microsoft.com/office/drawing/2014/main" id="{9769549E-B089-734B-A861-A3D083B76B96}"/>
              </a:ext>
            </a:extLst>
          </p:cNvPr>
          <p:cNvSpPr txBox="1"/>
          <p:nvPr/>
        </p:nvSpPr>
        <p:spPr>
          <a:xfrm>
            <a:off x="4012970" y="1867346"/>
            <a:ext cx="1058175" cy="461665"/>
          </a:xfrm>
          <a:prstGeom prst="rect">
            <a:avLst/>
          </a:prstGeom>
          <a:noFill/>
        </p:spPr>
        <p:txBody>
          <a:bodyPr wrap="none" rtlCol="0">
            <a:spAutoFit/>
          </a:bodyPr>
          <a:lstStyle/>
          <a:p>
            <a:r>
              <a:rPr lang="en-US" sz="2400" b="1" dirty="0"/>
              <a:t>Aged 7</a:t>
            </a:r>
          </a:p>
        </p:txBody>
      </p:sp>
      <p:sp>
        <p:nvSpPr>
          <p:cNvPr id="18" name="TextBox 17">
            <a:extLst>
              <a:ext uri="{FF2B5EF4-FFF2-40B4-BE49-F238E27FC236}">
                <a16:creationId xmlns:a16="http://schemas.microsoft.com/office/drawing/2014/main" id="{2E982ECF-DA86-DE4C-9556-68B59CE0F130}"/>
              </a:ext>
            </a:extLst>
          </p:cNvPr>
          <p:cNvSpPr txBox="1"/>
          <p:nvPr/>
        </p:nvSpPr>
        <p:spPr>
          <a:xfrm>
            <a:off x="10303435" y="2329011"/>
            <a:ext cx="1058175" cy="461665"/>
          </a:xfrm>
          <a:prstGeom prst="rect">
            <a:avLst/>
          </a:prstGeom>
          <a:noFill/>
        </p:spPr>
        <p:txBody>
          <a:bodyPr wrap="none" rtlCol="0">
            <a:spAutoFit/>
          </a:bodyPr>
          <a:lstStyle/>
          <a:p>
            <a:r>
              <a:rPr lang="en-US" sz="2400" b="1" dirty="0"/>
              <a:t>Aged 8</a:t>
            </a:r>
          </a:p>
        </p:txBody>
      </p:sp>
    </p:spTree>
    <p:extLst>
      <p:ext uri="{BB962C8B-B14F-4D97-AF65-F5344CB8AC3E}">
        <p14:creationId xmlns:p14="http://schemas.microsoft.com/office/powerpoint/2010/main" val="253917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53985"/>
            <a:ext cx="10515600" cy="1325563"/>
          </a:xfrm>
          <a:solidFill>
            <a:srgbClr val="EED2D3"/>
          </a:solidFill>
        </p:spPr>
        <p:txBody>
          <a:bodyPr/>
          <a:lstStyle/>
          <a:p>
            <a:r>
              <a:rPr lang="en-US" dirty="0">
                <a:solidFill>
                  <a:srgbClr val="9A1F18"/>
                </a:solidFill>
              </a:rPr>
              <a:t>Childhood strength</a:t>
            </a:r>
          </a:p>
        </p:txBody>
      </p:sp>
      <p:sp>
        <p:nvSpPr>
          <p:cNvPr id="3" name="Content Placeholder 2"/>
          <p:cNvSpPr>
            <a:spLocks noGrp="1"/>
          </p:cNvSpPr>
          <p:nvPr>
            <p:ph idx="1"/>
          </p:nvPr>
        </p:nvSpPr>
        <p:spPr>
          <a:xfrm>
            <a:off x="609600" y="1679548"/>
            <a:ext cx="10972800" cy="4980927"/>
          </a:xfrm>
        </p:spPr>
        <p:txBody>
          <a:bodyPr>
            <a:normAutofit/>
          </a:bodyPr>
          <a:lstStyle/>
          <a:p>
            <a:pPr>
              <a:lnSpc>
                <a:spcPct val="100000"/>
              </a:lnSpc>
            </a:pPr>
            <a:r>
              <a:rPr lang="en-GB" dirty="0"/>
              <a:t>Throughout childhood strength increases in a linear fashion</a:t>
            </a:r>
          </a:p>
          <a:p>
            <a:pPr>
              <a:lnSpc>
                <a:spcPct val="100000"/>
              </a:lnSpc>
            </a:pPr>
            <a:r>
              <a:rPr lang="en-GB" dirty="0"/>
              <a:t>Strength increases in childhood appear to be related to development of the central nervous system:</a:t>
            </a:r>
          </a:p>
          <a:p>
            <a:pPr lvl="1">
              <a:lnSpc>
                <a:spcPct val="100000"/>
              </a:lnSpc>
            </a:pPr>
            <a:r>
              <a:rPr lang="en-GB" sz="2800" dirty="0"/>
              <a:t>Motor unit recruitment</a:t>
            </a:r>
          </a:p>
          <a:p>
            <a:pPr lvl="1">
              <a:lnSpc>
                <a:spcPct val="100000"/>
              </a:lnSpc>
            </a:pPr>
            <a:r>
              <a:rPr lang="en-GB" sz="2800" dirty="0"/>
              <a:t>Firing frequency</a:t>
            </a:r>
          </a:p>
          <a:p>
            <a:pPr lvl="1">
              <a:lnSpc>
                <a:spcPct val="100000"/>
              </a:lnSpc>
            </a:pPr>
            <a:r>
              <a:rPr lang="en-GB" sz="2800" dirty="0"/>
              <a:t>Synchronisation</a:t>
            </a:r>
          </a:p>
          <a:p>
            <a:pPr lvl="1">
              <a:lnSpc>
                <a:spcPct val="100000"/>
              </a:lnSpc>
            </a:pPr>
            <a:r>
              <a:rPr lang="en-GB" sz="2800" dirty="0" err="1"/>
              <a:t>Neuro</a:t>
            </a:r>
            <a:r>
              <a:rPr lang="en-GB" sz="2800" dirty="0"/>
              <a:t> myelination (myelin sheath increasing conductivity of nerves)</a:t>
            </a:r>
          </a:p>
          <a:p>
            <a:pPr marL="0" indent="0">
              <a:buNone/>
            </a:pPr>
            <a:endParaRPr lang="en-US" sz="3000" dirty="0"/>
          </a:p>
          <a:p>
            <a:pPr marL="0" indent="0">
              <a:buNone/>
            </a:pPr>
            <a:endParaRPr lang="en-US" sz="3400" dirty="0"/>
          </a:p>
          <a:p>
            <a:pPr marL="0" indent="0">
              <a:buNone/>
            </a:pPr>
            <a:endParaRPr lang="en-US" sz="3400" dirty="0"/>
          </a:p>
        </p:txBody>
      </p:sp>
    </p:spTree>
    <p:extLst>
      <p:ext uri="{BB962C8B-B14F-4D97-AF65-F5344CB8AC3E}">
        <p14:creationId xmlns:p14="http://schemas.microsoft.com/office/powerpoint/2010/main" val="90750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53985"/>
            <a:ext cx="10515600" cy="1325563"/>
          </a:xfrm>
          <a:solidFill>
            <a:srgbClr val="EED2D3"/>
          </a:solidFill>
        </p:spPr>
        <p:txBody>
          <a:bodyPr/>
          <a:lstStyle/>
          <a:p>
            <a:r>
              <a:rPr lang="en-US" dirty="0">
                <a:solidFill>
                  <a:srgbClr val="9A1F18"/>
                </a:solidFill>
              </a:rPr>
              <a:t>Adolescent strength</a:t>
            </a:r>
          </a:p>
        </p:txBody>
      </p:sp>
      <p:sp>
        <p:nvSpPr>
          <p:cNvPr id="3" name="Content Placeholder 2"/>
          <p:cNvSpPr>
            <a:spLocks noGrp="1"/>
          </p:cNvSpPr>
          <p:nvPr>
            <p:ph idx="1"/>
          </p:nvPr>
        </p:nvSpPr>
        <p:spPr>
          <a:xfrm>
            <a:off x="609600" y="1679548"/>
            <a:ext cx="10972800" cy="4980927"/>
          </a:xfrm>
        </p:spPr>
        <p:txBody>
          <a:bodyPr>
            <a:normAutofit fontScale="70000" lnSpcReduction="20000"/>
          </a:bodyPr>
          <a:lstStyle/>
          <a:p>
            <a:pPr marL="0" indent="0">
              <a:lnSpc>
                <a:spcPct val="120000"/>
              </a:lnSpc>
              <a:buNone/>
            </a:pPr>
            <a:r>
              <a:rPr lang="en-GB" sz="3000" dirty="0"/>
              <a:t>Strength increases at onset of puberty</a:t>
            </a:r>
          </a:p>
          <a:p>
            <a:pPr>
              <a:lnSpc>
                <a:spcPct val="120000"/>
              </a:lnSpc>
            </a:pPr>
            <a:r>
              <a:rPr lang="en-GB" sz="3000" dirty="0"/>
              <a:t>Boys strength increases are significantly greater from this point</a:t>
            </a:r>
            <a:endParaRPr lang="en-GB" sz="2600" dirty="0"/>
          </a:p>
          <a:p>
            <a:pPr>
              <a:lnSpc>
                <a:spcPct val="120000"/>
              </a:lnSpc>
            </a:pPr>
            <a:r>
              <a:rPr lang="en-GB" sz="3000" dirty="0"/>
              <a:t>Girls strength increases are still relatively linear from this point</a:t>
            </a:r>
          </a:p>
          <a:p>
            <a:pPr marL="0" indent="0">
              <a:lnSpc>
                <a:spcPct val="120000"/>
              </a:lnSpc>
              <a:buNone/>
            </a:pPr>
            <a:r>
              <a:rPr lang="en-GB" sz="3000" dirty="0"/>
              <a:t>Strength increases result due to presence of androgens including:</a:t>
            </a:r>
          </a:p>
          <a:p>
            <a:pPr>
              <a:lnSpc>
                <a:spcPct val="120000"/>
              </a:lnSpc>
            </a:pPr>
            <a:r>
              <a:rPr lang="en-GB" sz="3000" dirty="0"/>
              <a:t>Testosterone</a:t>
            </a:r>
          </a:p>
          <a:p>
            <a:pPr>
              <a:lnSpc>
                <a:spcPct val="120000"/>
              </a:lnSpc>
            </a:pPr>
            <a:r>
              <a:rPr lang="en-GB" sz="3000" dirty="0"/>
              <a:t>Human Growth Hormone</a:t>
            </a:r>
          </a:p>
          <a:p>
            <a:pPr>
              <a:lnSpc>
                <a:spcPct val="120000"/>
              </a:lnSpc>
            </a:pPr>
            <a:r>
              <a:rPr lang="en-GB" sz="3000" dirty="0"/>
              <a:t>Insulin-like growth factor</a:t>
            </a:r>
          </a:p>
          <a:p>
            <a:pPr marL="0" indent="0">
              <a:lnSpc>
                <a:spcPct val="120000"/>
              </a:lnSpc>
              <a:buNone/>
            </a:pPr>
            <a:r>
              <a:rPr lang="en-GB" sz="3000" dirty="0"/>
              <a:t>Increases in strength are the result of:</a:t>
            </a:r>
          </a:p>
          <a:p>
            <a:pPr>
              <a:lnSpc>
                <a:spcPct val="120000"/>
              </a:lnSpc>
            </a:pPr>
            <a:r>
              <a:rPr lang="en-GB" sz="3000" dirty="0"/>
              <a:t>Increase in cross-sectional area</a:t>
            </a:r>
          </a:p>
          <a:p>
            <a:pPr>
              <a:lnSpc>
                <a:spcPct val="120000"/>
              </a:lnSpc>
            </a:pPr>
            <a:r>
              <a:rPr lang="en-GB" sz="3000" dirty="0"/>
              <a:t>Muscle </a:t>
            </a:r>
            <a:r>
              <a:rPr lang="en-GB" sz="3000" dirty="0" err="1"/>
              <a:t>pennation</a:t>
            </a:r>
            <a:r>
              <a:rPr lang="en-GB" sz="3000" dirty="0"/>
              <a:t> angle (direction of muscle fibre within the muscle)</a:t>
            </a:r>
          </a:p>
          <a:p>
            <a:pPr>
              <a:lnSpc>
                <a:spcPct val="120000"/>
              </a:lnSpc>
            </a:pPr>
            <a:r>
              <a:rPr lang="en-GB" sz="3000" dirty="0"/>
              <a:t>Muscle fibre differentiation (fast/slow)</a:t>
            </a:r>
          </a:p>
          <a:p>
            <a:pPr marL="0" indent="0">
              <a:buNone/>
            </a:pPr>
            <a:endParaRPr lang="en-US" sz="3000" dirty="0"/>
          </a:p>
          <a:p>
            <a:pPr marL="0" indent="0">
              <a:buNone/>
            </a:pPr>
            <a:endParaRPr lang="en-US" sz="3400" dirty="0"/>
          </a:p>
          <a:p>
            <a:pPr marL="0" indent="0">
              <a:buNone/>
            </a:pPr>
            <a:endParaRPr lang="en-US" sz="3400" dirty="0"/>
          </a:p>
        </p:txBody>
      </p:sp>
    </p:spTree>
    <p:extLst>
      <p:ext uri="{BB962C8B-B14F-4D97-AF65-F5344CB8AC3E}">
        <p14:creationId xmlns:p14="http://schemas.microsoft.com/office/powerpoint/2010/main" val="156682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US" dirty="0">
                <a:solidFill>
                  <a:srgbClr val="9A1F18"/>
                </a:solidFill>
              </a:rPr>
              <a:t>Biological v chronological age</a:t>
            </a:r>
          </a:p>
        </p:txBody>
      </p:sp>
      <p:sp>
        <p:nvSpPr>
          <p:cNvPr id="3" name="Content Placeholder 2"/>
          <p:cNvSpPr>
            <a:spLocks noGrp="1"/>
          </p:cNvSpPr>
          <p:nvPr>
            <p:ph idx="1"/>
          </p:nvPr>
        </p:nvSpPr>
        <p:spPr>
          <a:xfrm>
            <a:off x="609600" y="1690688"/>
            <a:ext cx="10972800" cy="4557793"/>
          </a:xfrm>
        </p:spPr>
        <p:txBody>
          <a:bodyPr>
            <a:normAutofit/>
          </a:bodyPr>
          <a:lstStyle/>
          <a:p>
            <a:pPr marL="0" indent="0">
              <a:lnSpc>
                <a:spcPct val="100000"/>
              </a:lnSpc>
              <a:buNone/>
            </a:pPr>
            <a:r>
              <a:rPr lang="en-US" dirty="0">
                <a:solidFill>
                  <a:srgbClr val="000000"/>
                </a:solidFill>
              </a:rPr>
              <a:t>Growth due to the onset of puberty occurs at different times and at different rates for children. Therefore, children of the same chronological age may be disadvantaged against children of a higher biological age. Differentiation must occur in order to provide child-specific programmes from a safety and a developmental point of view</a:t>
            </a:r>
          </a:p>
          <a:p>
            <a:pPr marL="0" indent="0">
              <a:lnSpc>
                <a:spcPct val="100000"/>
              </a:lnSpc>
              <a:buNone/>
            </a:pPr>
            <a:endParaRPr lang="en-US" dirty="0">
              <a:solidFill>
                <a:srgbClr val="000000"/>
              </a:solidFill>
            </a:endParaRPr>
          </a:p>
          <a:p>
            <a:pPr marL="0" indent="0">
              <a:lnSpc>
                <a:spcPct val="100000"/>
              </a:lnSpc>
              <a:buNone/>
            </a:pPr>
            <a:r>
              <a:rPr lang="en-US" dirty="0">
                <a:solidFill>
                  <a:srgbClr val="000000"/>
                </a:solidFill>
              </a:rPr>
              <a:t>Additionally, training age must be taken into account. A child with a higher training age, but lower biological or chronological age of a peer may be capable of more from a strength or motor skill perspective</a:t>
            </a:r>
          </a:p>
          <a:p>
            <a:endParaRPr lang="en-US" sz="3400" dirty="0">
              <a:solidFill>
                <a:srgbClr val="FFFFFF"/>
              </a:solidFill>
            </a:endParaRPr>
          </a:p>
          <a:p>
            <a:endParaRPr lang="en-US" sz="3400" dirty="0">
              <a:solidFill>
                <a:srgbClr val="FFFFFF"/>
              </a:solidFill>
            </a:endParaRPr>
          </a:p>
        </p:txBody>
      </p:sp>
    </p:spTree>
    <p:extLst>
      <p:ext uri="{BB962C8B-B14F-4D97-AF65-F5344CB8AC3E}">
        <p14:creationId xmlns:p14="http://schemas.microsoft.com/office/powerpoint/2010/main" val="420241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US" dirty="0">
                <a:solidFill>
                  <a:srgbClr val="9A1F18"/>
                </a:solidFill>
              </a:rPr>
              <a:t>Health benefits</a:t>
            </a:r>
          </a:p>
        </p:txBody>
      </p:sp>
      <p:sp>
        <p:nvSpPr>
          <p:cNvPr id="3" name="Content Placeholder 2"/>
          <p:cNvSpPr>
            <a:spLocks noGrp="1"/>
          </p:cNvSpPr>
          <p:nvPr>
            <p:ph idx="1"/>
          </p:nvPr>
        </p:nvSpPr>
        <p:spPr>
          <a:xfrm>
            <a:off x="609600" y="1690688"/>
            <a:ext cx="10972800" cy="4557793"/>
          </a:xfrm>
        </p:spPr>
        <p:txBody>
          <a:bodyPr>
            <a:normAutofit fontScale="85000" lnSpcReduction="10000"/>
          </a:bodyPr>
          <a:lstStyle/>
          <a:p>
            <a:pPr marL="0" indent="0">
              <a:lnSpc>
                <a:spcPct val="110000"/>
              </a:lnSpc>
              <a:buNone/>
            </a:pPr>
            <a:r>
              <a:rPr lang="en-US" dirty="0">
                <a:solidFill>
                  <a:srgbClr val="000000"/>
                </a:solidFill>
              </a:rPr>
              <a:t>The health benefits of resistance training for children and adolescents include:</a:t>
            </a:r>
          </a:p>
          <a:p>
            <a:pPr>
              <a:lnSpc>
                <a:spcPct val="110000"/>
              </a:lnSpc>
            </a:pPr>
            <a:r>
              <a:rPr lang="en-US" dirty="0">
                <a:solidFill>
                  <a:srgbClr val="000000"/>
                </a:solidFill>
              </a:rPr>
              <a:t>Musculoskeletal health</a:t>
            </a:r>
          </a:p>
          <a:p>
            <a:pPr>
              <a:lnSpc>
                <a:spcPct val="110000"/>
              </a:lnSpc>
            </a:pPr>
            <a:r>
              <a:rPr lang="en-US" dirty="0">
                <a:solidFill>
                  <a:srgbClr val="000000"/>
                </a:solidFill>
              </a:rPr>
              <a:t>Body composition</a:t>
            </a:r>
          </a:p>
          <a:p>
            <a:pPr>
              <a:lnSpc>
                <a:spcPct val="110000"/>
              </a:lnSpc>
            </a:pPr>
            <a:r>
              <a:rPr lang="en-US" dirty="0">
                <a:solidFill>
                  <a:srgbClr val="000000"/>
                </a:solidFill>
              </a:rPr>
              <a:t>Cardiovascular health</a:t>
            </a:r>
          </a:p>
          <a:p>
            <a:pPr>
              <a:lnSpc>
                <a:spcPct val="110000"/>
              </a:lnSpc>
            </a:pPr>
            <a:r>
              <a:rPr lang="en-US" dirty="0">
                <a:solidFill>
                  <a:srgbClr val="000000"/>
                </a:solidFill>
              </a:rPr>
              <a:t>Injury prevention</a:t>
            </a:r>
          </a:p>
          <a:p>
            <a:pPr>
              <a:lnSpc>
                <a:spcPct val="110000"/>
              </a:lnSpc>
            </a:pPr>
            <a:endParaRPr lang="en-US" dirty="0">
              <a:solidFill>
                <a:srgbClr val="000000"/>
              </a:solidFill>
            </a:endParaRPr>
          </a:p>
          <a:p>
            <a:pPr marL="0" indent="0">
              <a:lnSpc>
                <a:spcPct val="110000"/>
              </a:lnSpc>
              <a:buNone/>
            </a:pPr>
            <a:r>
              <a:rPr lang="en-US" dirty="0">
                <a:solidFill>
                  <a:srgbClr val="000000"/>
                </a:solidFill>
              </a:rPr>
              <a:t>Additionally, due to it’s nature, resistance training holds less impact and motor control related issues for sedentary children who may be overweight or obese, than more traditional sports or activities. In fact, resistance training could play an important role in preparing these young sedentary people for further activity or sport</a:t>
            </a:r>
          </a:p>
          <a:p>
            <a:endParaRPr lang="en-US" sz="3400" dirty="0">
              <a:solidFill>
                <a:srgbClr val="FFFFFF"/>
              </a:solidFill>
            </a:endParaRPr>
          </a:p>
          <a:p>
            <a:endParaRPr lang="en-US" sz="3400" dirty="0">
              <a:solidFill>
                <a:srgbClr val="FFFFFF"/>
              </a:solidFill>
            </a:endParaRPr>
          </a:p>
        </p:txBody>
      </p:sp>
    </p:spTree>
    <p:extLst>
      <p:ext uri="{BB962C8B-B14F-4D97-AF65-F5344CB8AC3E}">
        <p14:creationId xmlns:p14="http://schemas.microsoft.com/office/powerpoint/2010/main" val="27843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US" dirty="0">
                <a:solidFill>
                  <a:srgbClr val="9A1F18"/>
                </a:solidFill>
              </a:rPr>
              <a:t>Health risks</a:t>
            </a:r>
          </a:p>
        </p:txBody>
      </p:sp>
      <p:sp>
        <p:nvSpPr>
          <p:cNvPr id="3" name="Content Placeholder 2"/>
          <p:cNvSpPr>
            <a:spLocks noGrp="1"/>
          </p:cNvSpPr>
          <p:nvPr>
            <p:ph idx="1"/>
          </p:nvPr>
        </p:nvSpPr>
        <p:spPr>
          <a:xfrm>
            <a:off x="609600" y="1690688"/>
            <a:ext cx="10972800" cy="4557793"/>
          </a:xfrm>
        </p:spPr>
        <p:txBody>
          <a:bodyPr>
            <a:normAutofit/>
          </a:bodyPr>
          <a:lstStyle/>
          <a:p>
            <a:pPr marL="0" indent="0">
              <a:lnSpc>
                <a:spcPct val="100000"/>
              </a:lnSpc>
              <a:buNone/>
            </a:pPr>
            <a:r>
              <a:rPr lang="en-US" dirty="0">
                <a:solidFill>
                  <a:srgbClr val="000000"/>
                </a:solidFill>
              </a:rPr>
              <a:t>There has been a widely held belief that resistance training from a young age can adversely affect a child’s growth and also be a potential injury risk. Growth plate fractures have often been cited as being of particular risk. In fact, there is no scientific evidence to suggest that this is true. Conversely, resistance training and other high stress inducing sports have been shown to be beneficial for bone formation and growth</a:t>
            </a:r>
            <a:r>
              <a:rPr lang="en-US" dirty="0">
                <a:solidFill>
                  <a:srgbClr val="FFFFFF"/>
                </a:solidFill>
              </a:rPr>
              <a:t>.</a:t>
            </a:r>
            <a:endParaRPr lang="en-US" dirty="0">
              <a:solidFill>
                <a:srgbClr val="000000"/>
              </a:solidFill>
            </a:endParaRPr>
          </a:p>
        </p:txBody>
      </p:sp>
    </p:spTree>
    <p:extLst>
      <p:ext uri="{BB962C8B-B14F-4D97-AF65-F5344CB8AC3E}">
        <p14:creationId xmlns:p14="http://schemas.microsoft.com/office/powerpoint/2010/main" val="91734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US" dirty="0">
                <a:solidFill>
                  <a:srgbClr val="9A1F18"/>
                </a:solidFill>
              </a:rPr>
              <a:t>Expectations</a:t>
            </a:r>
          </a:p>
        </p:txBody>
      </p:sp>
      <p:sp>
        <p:nvSpPr>
          <p:cNvPr id="3" name="Content Placeholder 2"/>
          <p:cNvSpPr>
            <a:spLocks noGrp="1"/>
          </p:cNvSpPr>
          <p:nvPr>
            <p:ph idx="1"/>
          </p:nvPr>
        </p:nvSpPr>
        <p:spPr>
          <a:xfrm>
            <a:off x="609600" y="1690688"/>
            <a:ext cx="10972800" cy="4557793"/>
          </a:xfrm>
        </p:spPr>
        <p:txBody>
          <a:bodyPr>
            <a:normAutofit/>
          </a:bodyPr>
          <a:lstStyle/>
          <a:p>
            <a:pPr>
              <a:lnSpc>
                <a:spcPct val="100000"/>
              </a:lnSpc>
            </a:pPr>
            <a:r>
              <a:rPr lang="en-GB" dirty="0"/>
              <a:t>Strength gains of 30-40% for untrained children</a:t>
            </a:r>
          </a:p>
          <a:p>
            <a:pPr>
              <a:lnSpc>
                <a:spcPct val="100000"/>
              </a:lnSpc>
            </a:pPr>
            <a:r>
              <a:rPr lang="en-GB" dirty="0"/>
              <a:t>With 4-5 years of training, relative strength levels (1RM kg/kg body mass) in the back squat should be a minimum of 2.0 for late adolescents (16-19 </a:t>
            </a:r>
            <a:r>
              <a:rPr lang="en-GB" dirty="0" err="1"/>
              <a:t>yrs</a:t>
            </a:r>
            <a:r>
              <a:rPr lang="en-GB" dirty="0"/>
              <a:t>); 1.5 for adolescents (13-15 </a:t>
            </a:r>
            <a:r>
              <a:rPr lang="en-GB" dirty="0" err="1"/>
              <a:t>yrs</a:t>
            </a:r>
            <a:r>
              <a:rPr lang="en-GB" dirty="0"/>
              <a:t>); and 0.7 for children (11-12 </a:t>
            </a:r>
            <a:r>
              <a:rPr lang="en-GB" dirty="0" err="1"/>
              <a:t>yrs</a:t>
            </a:r>
            <a:r>
              <a:rPr lang="en-GB" dirty="0"/>
              <a:t>). (</a:t>
            </a:r>
            <a:r>
              <a:rPr lang="en-GB" dirty="0" err="1"/>
              <a:t>Keiner</a:t>
            </a:r>
            <a:r>
              <a:rPr lang="en-GB" dirty="0"/>
              <a:t> et al, 2012)</a:t>
            </a:r>
            <a:endParaRPr lang="en-US" dirty="0">
              <a:solidFill>
                <a:srgbClr val="000000"/>
              </a:solidFill>
            </a:endParaRPr>
          </a:p>
        </p:txBody>
      </p:sp>
    </p:spTree>
    <p:extLst>
      <p:ext uri="{BB962C8B-B14F-4D97-AF65-F5344CB8AC3E}">
        <p14:creationId xmlns:p14="http://schemas.microsoft.com/office/powerpoint/2010/main" val="375503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US" dirty="0">
                <a:solidFill>
                  <a:srgbClr val="9A1F18"/>
                </a:solidFill>
              </a:rPr>
              <a:t>Resistance training recommendations for children</a:t>
            </a:r>
          </a:p>
        </p:txBody>
      </p:sp>
      <p:sp>
        <p:nvSpPr>
          <p:cNvPr id="3" name="Content Placeholder 2"/>
          <p:cNvSpPr>
            <a:spLocks noGrp="1"/>
          </p:cNvSpPr>
          <p:nvPr>
            <p:ph idx="1"/>
          </p:nvPr>
        </p:nvSpPr>
        <p:spPr>
          <a:xfrm>
            <a:off x="609600" y="1690688"/>
            <a:ext cx="10972800" cy="4984555"/>
          </a:xfrm>
        </p:spPr>
        <p:txBody>
          <a:bodyPr>
            <a:normAutofit fontScale="47500" lnSpcReduction="20000"/>
          </a:bodyPr>
          <a:lstStyle/>
          <a:p>
            <a:pPr marL="0" indent="0">
              <a:lnSpc>
                <a:spcPct val="120000"/>
              </a:lnSpc>
              <a:buNone/>
            </a:pPr>
            <a:r>
              <a:rPr lang="en-GB" sz="3600" dirty="0"/>
              <a:t>Programmes should be:</a:t>
            </a:r>
          </a:p>
          <a:p>
            <a:pPr>
              <a:lnSpc>
                <a:spcPct val="120000"/>
              </a:lnSpc>
            </a:pPr>
            <a:r>
              <a:rPr lang="en-GB" sz="3600" dirty="0"/>
              <a:t>Aimed at developing movement pattern</a:t>
            </a:r>
          </a:p>
          <a:p>
            <a:pPr>
              <a:lnSpc>
                <a:spcPct val="120000"/>
              </a:lnSpc>
            </a:pPr>
            <a:r>
              <a:rPr lang="en-GB" sz="3600" dirty="0"/>
              <a:t>Aimed at developing strength</a:t>
            </a:r>
          </a:p>
          <a:p>
            <a:pPr>
              <a:lnSpc>
                <a:spcPct val="120000"/>
              </a:lnSpc>
            </a:pPr>
            <a:r>
              <a:rPr lang="en-GB" sz="3600" dirty="0"/>
              <a:t>Aimed at instilling confidence</a:t>
            </a:r>
          </a:p>
          <a:p>
            <a:pPr>
              <a:lnSpc>
                <a:spcPct val="120000"/>
              </a:lnSpc>
            </a:pPr>
            <a:endParaRPr lang="en-GB" sz="3600" dirty="0"/>
          </a:p>
          <a:p>
            <a:pPr marL="0" indent="0">
              <a:lnSpc>
                <a:spcPct val="120000"/>
              </a:lnSpc>
              <a:buNone/>
            </a:pPr>
            <a:r>
              <a:rPr lang="en-GB" sz="3600" dirty="0"/>
              <a:t>Programmes should not be:</a:t>
            </a:r>
          </a:p>
          <a:p>
            <a:pPr>
              <a:lnSpc>
                <a:spcPct val="120000"/>
              </a:lnSpc>
            </a:pPr>
            <a:r>
              <a:rPr lang="en-GB" sz="3600" dirty="0"/>
              <a:t> Aimed at increasing muscle mass</a:t>
            </a:r>
          </a:p>
          <a:p>
            <a:pPr marL="0" indent="0">
              <a:lnSpc>
                <a:spcPct val="120000"/>
              </a:lnSpc>
              <a:buNone/>
            </a:pPr>
            <a:endParaRPr lang="en-GB" sz="3600" dirty="0"/>
          </a:p>
          <a:p>
            <a:pPr marL="0" indent="0">
              <a:lnSpc>
                <a:spcPct val="120000"/>
              </a:lnSpc>
              <a:buNone/>
            </a:pPr>
            <a:r>
              <a:rPr lang="en-GB" sz="3600" dirty="0"/>
              <a:t>A Long term approach to athlete development should be implemented:</a:t>
            </a:r>
          </a:p>
          <a:p>
            <a:pPr>
              <a:lnSpc>
                <a:spcPct val="120000"/>
              </a:lnSpc>
            </a:pPr>
            <a:r>
              <a:rPr lang="en-GB" sz="3600" dirty="0"/>
              <a:t>Programmes should last longer than 8 weeks</a:t>
            </a:r>
          </a:p>
          <a:p>
            <a:pPr>
              <a:lnSpc>
                <a:spcPct val="120000"/>
              </a:lnSpc>
            </a:pPr>
            <a:r>
              <a:rPr lang="en-GB" sz="3600" dirty="0"/>
              <a:t>Programmes should be appropriately periodised</a:t>
            </a:r>
          </a:p>
          <a:p>
            <a:pPr>
              <a:lnSpc>
                <a:spcPct val="120000"/>
              </a:lnSpc>
            </a:pPr>
            <a:r>
              <a:rPr lang="en-GB" sz="3600" dirty="0"/>
              <a:t>Reducing training frequency with increased training intensity best</a:t>
            </a:r>
          </a:p>
          <a:p>
            <a:pPr marL="0" indent="0">
              <a:lnSpc>
                <a:spcPct val="110000"/>
              </a:lnSpc>
              <a:buNone/>
            </a:pPr>
            <a:endParaRPr lang="en-US" sz="3400" dirty="0">
              <a:solidFill>
                <a:srgbClr val="000000"/>
              </a:solidFill>
            </a:endParaRPr>
          </a:p>
        </p:txBody>
      </p:sp>
    </p:spTree>
    <p:extLst>
      <p:ext uri="{BB962C8B-B14F-4D97-AF65-F5344CB8AC3E}">
        <p14:creationId xmlns:p14="http://schemas.microsoft.com/office/powerpoint/2010/main" val="207876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GB" dirty="0">
                <a:solidFill>
                  <a:srgbClr val="9A1F18"/>
                </a:solidFill>
              </a:rPr>
              <a:t>Training guidelines</a:t>
            </a:r>
            <a:endParaRPr lang="en-US" dirty="0">
              <a:solidFill>
                <a:srgbClr val="9A1F18"/>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2572836"/>
              </p:ext>
            </p:extLst>
          </p:nvPr>
        </p:nvGraphicFramePr>
        <p:xfrm>
          <a:off x="603812" y="2196547"/>
          <a:ext cx="10972800" cy="37744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370840">
                <a:tc>
                  <a:txBody>
                    <a:bodyPr/>
                    <a:lstStyle/>
                    <a:p>
                      <a:r>
                        <a:rPr lang="en-US" dirty="0"/>
                        <a:t>Training experience</a:t>
                      </a:r>
                    </a:p>
                  </a:txBody>
                  <a:tcPr>
                    <a:solidFill>
                      <a:srgbClr val="9A1F18"/>
                    </a:solidFill>
                  </a:tcPr>
                </a:tc>
                <a:tc>
                  <a:txBody>
                    <a:bodyPr/>
                    <a:lstStyle/>
                    <a:p>
                      <a:pPr algn="ctr"/>
                      <a:r>
                        <a:rPr lang="en-US" dirty="0"/>
                        <a:t>Beginner</a:t>
                      </a:r>
                    </a:p>
                  </a:txBody>
                  <a:tcPr>
                    <a:solidFill>
                      <a:srgbClr val="9A1F18"/>
                    </a:solidFill>
                  </a:tcPr>
                </a:tc>
                <a:tc>
                  <a:txBody>
                    <a:bodyPr/>
                    <a:lstStyle/>
                    <a:p>
                      <a:pPr algn="ctr"/>
                      <a:r>
                        <a:rPr lang="en-US" dirty="0"/>
                        <a:t>Intermediate</a:t>
                      </a:r>
                    </a:p>
                  </a:txBody>
                  <a:tcPr>
                    <a:solidFill>
                      <a:srgbClr val="9A1F18"/>
                    </a:solidFill>
                  </a:tcPr>
                </a:tc>
                <a:tc>
                  <a:txBody>
                    <a:bodyPr/>
                    <a:lstStyle/>
                    <a:p>
                      <a:pPr algn="ctr"/>
                      <a:r>
                        <a:rPr lang="en-US" dirty="0"/>
                        <a:t>Experienced</a:t>
                      </a:r>
                    </a:p>
                  </a:txBody>
                  <a:tcPr>
                    <a:solidFill>
                      <a:srgbClr val="9A1F18"/>
                    </a:solidFill>
                  </a:tcPr>
                </a:tc>
                <a:tc>
                  <a:txBody>
                    <a:bodyPr/>
                    <a:lstStyle/>
                    <a:p>
                      <a:pPr algn="ctr"/>
                      <a:r>
                        <a:rPr lang="en-US" dirty="0"/>
                        <a:t>Advanced</a:t>
                      </a:r>
                    </a:p>
                  </a:txBody>
                  <a:tcPr>
                    <a:solidFill>
                      <a:srgbClr val="9A1F18"/>
                    </a:solidFill>
                  </a:tcPr>
                </a:tc>
                <a:extLst>
                  <a:ext uri="{0D108BD9-81ED-4DB2-BD59-A6C34878D82A}">
                    <a16:rowId xmlns:a16="http://schemas.microsoft.com/office/drawing/2014/main" val="10000"/>
                  </a:ext>
                </a:extLst>
              </a:tr>
              <a:tr h="370840">
                <a:tc>
                  <a:txBody>
                    <a:bodyPr/>
                    <a:lstStyle/>
                    <a:p>
                      <a:r>
                        <a:rPr lang="en-US" dirty="0"/>
                        <a:t>Volume (sets x reps)</a:t>
                      </a:r>
                    </a:p>
                  </a:txBody>
                  <a:tcPr>
                    <a:solidFill>
                      <a:srgbClr val="EED2D3"/>
                    </a:solidFill>
                  </a:tcPr>
                </a:tc>
                <a:tc>
                  <a:txBody>
                    <a:bodyPr/>
                    <a:lstStyle/>
                    <a:p>
                      <a:pPr algn="ctr"/>
                      <a:r>
                        <a:rPr lang="en-US" dirty="0"/>
                        <a:t>1-2 x 8-12</a:t>
                      </a:r>
                    </a:p>
                  </a:txBody>
                  <a:tcPr>
                    <a:solidFill>
                      <a:srgbClr val="EED2D3"/>
                    </a:solidFill>
                  </a:tcPr>
                </a:tc>
                <a:tc>
                  <a:txBody>
                    <a:bodyPr/>
                    <a:lstStyle/>
                    <a:p>
                      <a:pPr algn="ctr"/>
                      <a:r>
                        <a:rPr lang="en-US" dirty="0"/>
                        <a:t>2-4 x 6-10</a:t>
                      </a:r>
                    </a:p>
                  </a:txBody>
                  <a:tcPr>
                    <a:solidFill>
                      <a:srgbClr val="EED2D3"/>
                    </a:solidFill>
                  </a:tcPr>
                </a:tc>
                <a:tc>
                  <a:txBody>
                    <a:bodyPr/>
                    <a:lstStyle/>
                    <a:p>
                      <a:pPr algn="ctr"/>
                      <a:r>
                        <a:rPr lang="en-US" dirty="0"/>
                        <a:t>2-4 x 5-8</a:t>
                      </a:r>
                    </a:p>
                  </a:txBody>
                  <a:tcPr>
                    <a:solidFill>
                      <a:srgbClr val="EED2D3"/>
                    </a:solidFill>
                  </a:tcPr>
                </a:tc>
                <a:tc>
                  <a:txBody>
                    <a:bodyPr/>
                    <a:lstStyle/>
                    <a:p>
                      <a:pPr algn="ctr"/>
                      <a:r>
                        <a:rPr lang="en-US" dirty="0"/>
                        <a:t>2-5 x 2-5</a:t>
                      </a:r>
                    </a:p>
                  </a:txBody>
                  <a:tcPr>
                    <a:solidFill>
                      <a:srgbClr val="EED2D3"/>
                    </a:solidFill>
                  </a:tcPr>
                </a:tc>
                <a:extLst>
                  <a:ext uri="{0D108BD9-81ED-4DB2-BD59-A6C34878D82A}">
                    <a16:rowId xmlns:a16="http://schemas.microsoft.com/office/drawing/2014/main" val="10001"/>
                  </a:ext>
                </a:extLst>
              </a:tr>
              <a:tr h="370840">
                <a:tc>
                  <a:txBody>
                    <a:bodyPr/>
                    <a:lstStyle/>
                    <a:p>
                      <a:r>
                        <a:rPr lang="en-US" dirty="0"/>
                        <a:t>Total number of exercises per session</a:t>
                      </a:r>
                    </a:p>
                  </a:txBody>
                  <a:tcPr>
                    <a:solidFill>
                      <a:schemeClr val="bg2"/>
                    </a:solidFill>
                  </a:tcPr>
                </a:tc>
                <a:tc>
                  <a:txBody>
                    <a:bodyPr/>
                    <a:lstStyle/>
                    <a:p>
                      <a:pPr algn="ctr"/>
                      <a:r>
                        <a:rPr lang="en-US" dirty="0"/>
                        <a:t>6-10</a:t>
                      </a:r>
                    </a:p>
                  </a:txBody>
                  <a:tcPr>
                    <a:solidFill>
                      <a:schemeClr val="bg2"/>
                    </a:solidFill>
                  </a:tcPr>
                </a:tc>
                <a:tc>
                  <a:txBody>
                    <a:bodyPr/>
                    <a:lstStyle/>
                    <a:p>
                      <a:pPr algn="ctr"/>
                      <a:r>
                        <a:rPr lang="en-US" dirty="0"/>
                        <a:t>3-6</a:t>
                      </a:r>
                    </a:p>
                  </a:txBody>
                  <a:tcPr>
                    <a:solidFill>
                      <a:schemeClr val="bg2"/>
                    </a:solidFill>
                  </a:tcPr>
                </a:tc>
                <a:tc>
                  <a:txBody>
                    <a:bodyPr/>
                    <a:lstStyle/>
                    <a:p>
                      <a:pPr algn="ctr"/>
                      <a:r>
                        <a:rPr lang="en-US" dirty="0"/>
                        <a:t>3-6</a:t>
                      </a:r>
                    </a:p>
                  </a:txBody>
                  <a:tcPr>
                    <a:solidFill>
                      <a:schemeClr val="bg2"/>
                    </a:solidFill>
                  </a:tcPr>
                </a:tc>
                <a:tc>
                  <a:txBody>
                    <a:bodyPr/>
                    <a:lstStyle/>
                    <a:p>
                      <a:pPr algn="ctr"/>
                      <a:r>
                        <a:rPr lang="en-US" dirty="0"/>
                        <a:t>2-5</a:t>
                      </a:r>
                    </a:p>
                  </a:txBody>
                  <a:tcPr>
                    <a:solidFill>
                      <a:schemeClr val="bg2"/>
                    </a:solidFill>
                  </a:tcPr>
                </a:tc>
                <a:extLst>
                  <a:ext uri="{0D108BD9-81ED-4DB2-BD59-A6C34878D82A}">
                    <a16:rowId xmlns:a16="http://schemas.microsoft.com/office/drawing/2014/main" val="10002"/>
                  </a:ext>
                </a:extLst>
              </a:tr>
              <a:tr h="370840">
                <a:tc>
                  <a:txBody>
                    <a:bodyPr/>
                    <a:lstStyle/>
                    <a:p>
                      <a:r>
                        <a:rPr lang="en-US" dirty="0"/>
                        <a:t>Intensity (% 1RM)</a:t>
                      </a:r>
                    </a:p>
                  </a:txBody>
                  <a:tcPr>
                    <a:solidFill>
                      <a:srgbClr val="EED2D3"/>
                    </a:solidFill>
                  </a:tcPr>
                </a:tc>
                <a:tc>
                  <a:txBody>
                    <a:bodyPr/>
                    <a:lstStyle/>
                    <a:p>
                      <a:pPr algn="ctr"/>
                      <a:r>
                        <a:rPr lang="en-US" dirty="0"/>
                        <a:t>BW or up to 50-70%</a:t>
                      </a:r>
                    </a:p>
                  </a:txBody>
                  <a:tcPr>
                    <a:solidFill>
                      <a:srgbClr val="EED2D3"/>
                    </a:solidFill>
                  </a:tcPr>
                </a:tc>
                <a:tc>
                  <a:txBody>
                    <a:bodyPr/>
                    <a:lstStyle/>
                    <a:p>
                      <a:pPr algn="ctr"/>
                      <a:r>
                        <a:rPr lang="en-US" dirty="0"/>
                        <a:t>60-80%</a:t>
                      </a:r>
                    </a:p>
                  </a:txBody>
                  <a:tcPr>
                    <a:solidFill>
                      <a:srgbClr val="EED2D3"/>
                    </a:solidFill>
                  </a:tcPr>
                </a:tc>
                <a:tc>
                  <a:txBody>
                    <a:bodyPr/>
                    <a:lstStyle/>
                    <a:p>
                      <a:pPr algn="ctr"/>
                      <a:r>
                        <a:rPr lang="en-US" dirty="0"/>
                        <a:t>70-85%</a:t>
                      </a:r>
                    </a:p>
                  </a:txBody>
                  <a:tcPr>
                    <a:solidFill>
                      <a:srgbClr val="EED2D3"/>
                    </a:solidFill>
                  </a:tcPr>
                </a:tc>
                <a:tc>
                  <a:txBody>
                    <a:bodyPr/>
                    <a:lstStyle/>
                    <a:p>
                      <a:pPr algn="ctr"/>
                      <a:r>
                        <a:rPr lang="en-US" dirty="0"/>
                        <a:t>85-100%</a:t>
                      </a:r>
                    </a:p>
                  </a:txBody>
                  <a:tcPr>
                    <a:solidFill>
                      <a:srgbClr val="EED2D3"/>
                    </a:solidFill>
                  </a:tcPr>
                </a:tc>
                <a:extLst>
                  <a:ext uri="{0D108BD9-81ED-4DB2-BD59-A6C34878D82A}">
                    <a16:rowId xmlns:a16="http://schemas.microsoft.com/office/drawing/2014/main" val="10003"/>
                  </a:ext>
                </a:extLst>
              </a:tr>
              <a:tr h="370840">
                <a:tc>
                  <a:txBody>
                    <a:bodyPr/>
                    <a:lstStyle/>
                    <a:p>
                      <a:r>
                        <a:rPr lang="en-US" dirty="0"/>
                        <a:t>Repetition</a:t>
                      </a:r>
                      <a:r>
                        <a:rPr lang="en-US" baseline="0" dirty="0"/>
                        <a:t> velocity</a:t>
                      </a:r>
                      <a:endParaRPr lang="en-US" dirty="0"/>
                    </a:p>
                  </a:txBody>
                  <a:tcPr/>
                </a:tc>
                <a:tc>
                  <a:txBody>
                    <a:bodyPr/>
                    <a:lstStyle/>
                    <a:p>
                      <a:pPr algn="ctr"/>
                      <a:r>
                        <a:rPr lang="en-US" dirty="0"/>
                        <a:t>Moderate-fast</a:t>
                      </a:r>
                    </a:p>
                  </a:txBody>
                  <a:tcPr/>
                </a:tc>
                <a:tc>
                  <a:txBody>
                    <a:bodyPr/>
                    <a:lstStyle/>
                    <a:p>
                      <a:pPr algn="ctr"/>
                      <a:r>
                        <a:rPr lang="en-US" dirty="0"/>
                        <a:t>Moderate-fast</a:t>
                      </a:r>
                    </a:p>
                  </a:txBody>
                  <a:tcPr/>
                </a:tc>
                <a:tc>
                  <a:txBody>
                    <a:bodyPr/>
                    <a:lstStyle/>
                    <a:p>
                      <a:pPr algn="ctr"/>
                      <a:r>
                        <a:rPr lang="en-US" dirty="0"/>
                        <a:t>Fast-maximal</a:t>
                      </a:r>
                    </a:p>
                  </a:txBody>
                  <a:tcPr/>
                </a:tc>
                <a:tc>
                  <a:txBody>
                    <a:bodyPr/>
                    <a:lstStyle/>
                    <a:p>
                      <a:pPr algn="ctr"/>
                      <a:r>
                        <a:rPr lang="en-US" dirty="0"/>
                        <a:t>Maximal</a:t>
                      </a:r>
                    </a:p>
                  </a:txBody>
                  <a:tcPr/>
                </a:tc>
                <a:extLst>
                  <a:ext uri="{0D108BD9-81ED-4DB2-BD59-A6C34878D82A}">
                    <a16:rowId xmlns:a16="http://schemas.microsoft.com/office/drawing/2014/main" val="10004"/>
                  </a:ext>
                </a:extLst>
              </a:tr>
              <a:tr h="370840">
                <a:tc>
                  <a:txBody>
                    <a:bodyPr/>
                    <a:lstStyle/>
                    <a:p>
                      <a:r>
                        <a:rPr lang="en-US" dirty="0"/>
                        <a:t>Rest intervals</a:t>
                      </a:r>
                    </a:p>
                  </a:txBody>
                  <a:tcPr>
                    <a:solidFill>
                      <a:srgbClr val="EED2D3"/>
                    </a:solidFill>
                  </a:tcPr>
                </a:tc>
                <a:tc>
                  <a:txBody>
                    <a:bodyPr/>
                    <a:lstStyle/>
                    <a:p>
                      <a:pPr algn="ctr"/>
                      <a:r>
                        <a:rPr lang="en-US" dirty="0"/>
                        <a:t>1</a:t>
                      </a:r>
                    </a:p>
                  </a:txBody>
                  <a:tcPr>
                    <a:solidFill>
                      <a:srgbClr val="EED2D3"/>
                    </a:solidFill>
                  </a:tcPr>
                </a:tc>
                <a:tc>
                  <a:txBody>
                    <a:bodyPr/>
                    <a:lstStyle/>
                    <a:p>
                      <a:pPr algn="ctr"/>
                      <a:r>
                        <a:rPr lang="en-US" dirty="0"/>
                        <a:t>1-2</a:t>
                      </a:r>
                    </a:p>
                  </a:txBody>
                  <a:tcPr>
                    <a:solidFill>
                      <a:srgbClr val="EED2D3"/>
                    </a:solidFill>
                  </a:tcPr>
                </a:tc>
                <a:tc>
                  <a:txBody>
                    <a:bodyPr/>
                    <a:lstStyle/>
                    <a:p>
                      <a:pPr algn="ctr"/>
                      <a:r>
                        <a:rPr lang="en-US" dirty="0"/>
                        <a:t>2-3</a:t>
                      </a:r>
                    </a:p>
                  </a:txBody>
                  <a:tcPr>
                    <a:solidFill>
                      <a:srgbClr val="EED2D3"/>
                    </a:solidFill>
                  </a:tcPr>
                </a:tc>
                <a:tc>
                  <a:txBody>
                    <a:bodyPr/>
                    <a:lstStyle/>
                    <a:p>
                      <a:pPr algn="ctr"/>
                      <a:r>
                        <a:rPr lang="en-US" dirty="0"/>
                        <a:t>2-5</a:t>
                      </a:r>
                    </a:p>
                  </a:txBody>
                  <a:tcPr>
                    <a:solidFill>
                      <a:srgbClr val="EED2D3"/>
                    </a:solidFill>
                  </a:tcPr>
                </a:tc>
                <a:extLst>
                  <a:ext uri="{0D108BD9-81ED-4DB2-BD59-A6C34878D82A}">
                    <a16:rowId xmlns:a16="http://schemas.microsoft.com/office/drawing/2014/main" val="10005"/>
                  </a:ext>
                </a:extLst>
              </a:tr>
              <a:tr h="370840">
                <a:tc>
                  <a:txBody>
                    <a:bodyPr/>
                    <a:lstStyle/>
                    <a:p>
                      <a:r>
                        <a:rPr lang="en-US" dirty="0"/>
                        <a:t>Frequency (sessions per week)</a:t>
                      </a:r>
                    </a:p>
                  </a:txBody>
                  <a:tcPr>
                    <a:solidFill>
                      <a:schemeClr val="bg2"/>
                    </a:solidFill>
                  </a:tcPr>
                </a:tc>
                <a:tc>
                  <a:txBody>
                    <a:bodyPr/>
                    <a:lstStyle/>
                    <a:p>
                      <a:pPr algn="ctr"/>
                      <a:r>
                        <a:rPr lang="en-US" dirty="0"/>
                        <a:t>2-3</a:t>
                      </a:r>
                    </a:p>
                  </a:txBody>
                  <a:tcPr>
                    <a:solidFill>
                      <a:schemeClr val="bg2"/>
                    </a:solidFill>
                  </a:tcPr>
                </a:tc>
                <a:tc>
                  <a:txBody>
                    <a:bodyPr/>
                    <a:lstStyle/>
                    <a:p>
                      <a:pPr algn="ctr"/>
                      <a:r>
                        <a:rPr lang="en-US" dirty="0"/>
                        <a:t>2-3</a:t>
                      </a:r>
                    </a:p>
                  </a:txBody>
                  <a:tcPr>
                    <a:solidFill>
                      <a:schemeClr val="bg2"/>
                    </a:solidFill>
                  </a:tcPr>
                </a:tc>
                <a:tc>
                  <a:txBody>
                    <a:bodyPr/>
                    <a:lstStyle/>
                    <a:p>
                      <a:pPr algn="ctr"/>
                      <a:r>
                        <a:rPr lang="en-US" dirty="0"/>
                        <a:t>2-4</a:t>
                      </a:r>
                    </a:p>
                  </a:txBody>
                  <a:tcPr>
                    <a:solidFill>
                      <a:schemeClr val="bg2"/>
                    </a:solidFill>
                  </a:tcPr>
                </a:tc>
                <a:tc>
                  <a:txBody>
                    <a:bodyPr/>
                    <a:lstStyle/>
                    <a:p>
                      <a:pPr algn="ctr"/>
                      <a:r>
                        <a:rPr lang="en-US" dirty="0"/>
                        <a:t>2-5</a:t>
                      </a:r>
                    </a:p>
                  </a:txBody>
                  <a:tcPr>
                    <a:solidFill>
                      <a:schemeClr val="bg2"/>
                    </a:solidFill>
                  </a:tcPr>
                </a:tc>
                <a:extLst>
                  <a:ext uri="{0D108BD9-81ED-4DB2-BD59-A6C34878D82A}">
                    <a16:rowId xmlns:a16="http://schemas.microsoft.com/office/drawing/2014/main" val="10006"/>
                  </a:ext>
                </a:extLst>
              </a:tr>
              <a:tr h="370840">
                <a:tc>
                  <a:txBody>
                    <a:bodyPr/>
                    <a:lstStyle/>
                    <a:p>
                      <a:r>
                        <a:rPr lang="en-US" dirty="0"/>
                        <a:t>Recovery (hours between sessions)</a:t>
                      </a:r>
                    </a:p>
                  </a:txBody>
                  <a:tcPr>
                    <a:solidFill>
                      <a:srgbClr val="EED2D3"/>
                    </a:solidFill>
                  </a:tcPr>
                </a:tc>
                <a:tc>
                  <a:txBody>
                    <a:bodyPr/>
                    <a:lstStyle/>
                    <a:p>
                      <a:pPr algn="ctr"/>
                      <a:r>
                        <a:rPr lang="en-US" dirty="0"/>
                        <a:t>72-48</a:t>
                      </a:r>
                    </a:p>
                  </a:txBody>
                  <a:tcPr>
                    <a:solidFill>
                      <a:srgbClr val="EED2D3"/>
                    </a:solidFill>
                  </a:tcPr>
                </a:tc>
                <a:tc>
                  <a:txBody>
                    <a:bodyPr/>
                    <a:lstStyle/>
                    <a:p>
                      <a:pPr algn="ctr"/>
                      <a:r>
                        <a:rPr lang="en-US" dirty="0"/>
                        <a:t>72-48</a:t>
                      </a:r>
                    </a:p>
                  </a:txBody>
                  <a:tcPr>
                    <a:solidFill>
                      <a:srgbClr val="EED2D3"/>
                    </a:solidFill>
                  </a:tcPr>
                </a:tc>
                <a:tc>
                  <a:txBody>
                    <a:bodyPr/>
                    <a:lstStyle/>
                    <a:p>
                      <a:pPr algn="ctr"/>
                      <a:r>
                        <a:rPr lang="en-US" dirty="0"/>
                        <a:t>48</a:t>
                      </a:r>
                    </a:p>
                  </a:txBody>
                  <a:tcPr>
                    <a:solidFill>
                      <a:srgbClr val="EED2D3"/>
                    </a:solidFill>
                  </a:tcPr>
                </a:tc>
                <a:tc>
                  <a:txBody>
                    <a:bodyPr/>
                    <a:lstStyle/>
                    <a:p>
                      <a:pPr algn="ctr"/>
                      <a:r>
                        <a:rPr lang="en-US" dirty="0"/>
                        <a:t>48-24</a:t>
                      </a:r>
                    </a:p>
                  </a:txBody>
                  <a:tcPr>
                    <a:solidFill>
                      <a:srgbClr val="EED2D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440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Long Term Athlete Development &amp; </a:t>
            </a:r>
            <a:r>
              <a:rPr lang="en-US" dirty="0" err="1">
                <a:solidFill>
                  <a:srgbClr val="9A1F18"/>
                </a:solidFill>
              </a:rPr>
              <a:t>Periodisation</a:t>
            </a:r>
            <a:r>
              <a:rPr lang="en-US" dirty="0">
                <a:solidFill>
                  <a:srgbClr val="9A1F18"/>
                </a:solidFill>
              </a:rPr>
              <a:t> of Training</a:t>
            </a:r>
          </a:p>
        </p:txBody>
      </p:sp>
      <p:graphicFrame>
        <p:nvGraphicFramePr>
          <p:cNvPr id="2" name="Diagram 1"/>
          <p:cNvGraphicFramePr/>
          <p:nvPr>
            <p:extLst>
              <p:ext uri="{D42A27DB-BD31-4B8C-83A1-F6EECF244321}">
                <p14:modId xmlns:p14="http://schemas.microsoft.com/office/powerpoint/2010/main" val="2135153016"/>
              </p:ext>
            </p:extLst>
          </p:nvPr>
        </p:nvGraphicFramePr>
        <p:xfrm>
          <a:off x="2032000" y="1185286"/>
          <a:ext cx="8128000" cy="328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6A7AC77-86EE-8442-9854-7953DA7A3D9F}"/>
              </a:ext>
            </a:extLst>
          </p:cNvPr>
          <p:cNvSpPr txBox="1"/>
          <p:nvPr/>
        </p:nvSpPr>
        <p:spPr>
          <a:xfrm>
            <a:off x="838200" y="3995678"/>
            <a:ext cx="10557564" cy="2862322"/>
          </a:xfrm>
          <a:prstGeom prst="rect">
            <a:avLst/>
          </a:prstGeom>
          <a:noFill/>
        </p:spPr>
        <p:txBody>
          <a:bodyPr wrap="square" rtlCol="0">
            <a:spAutoFit/>
          </a:bodyPr>
          <a:lstStyle/>
          <a:p>
            <a:r>
              <a:rPr lang="en-US" dirty="0"/>
              <a:t>The above boxes represent different phases of training. Depending on age, each phase could vary in duration from 5 weeks for an adult, to 2-3 years for a child. Each phases of training will be governed by 4 variables:</a:t>
            </a:r>
          </a:p>
          <a:p>
            <a:endParaRPr lang="en-US" dirty="0"/>
          </a:p>
          <a:p>
            <a:r>
              <a:rPr lang="en-US" dirty="0"/>
              <a:t>Frequency of training, Intensity of training, Time spent training and Type of training. These are called the FITT principles.</a:t>
            </a:r>
          </a:p>
          <a:p>
            <a:endParaRPr lang="en-US" dirty="0"/>
          </a:p>
          <a:p>
            <a:r>
              <a:rPr lang="en-US" dirty="0"/>
              <a:t>The following will also be important influencers of what goes into each training phase:</a:t>
            </a:r>
          </a:p>
          <a:p>
            <a:endParaRPr lang="en-US" dirty="0"/>
          </a:p>
          <a:p>
            <a:r>
              <a:rPr lang="en-US" dirty="0"/>
              <a:t>Training should be Specific and Progressive, should Overload the body, should allow Recovery, and should avoid Tedium. These are known as the SPORT principles</a:t>
            </a:r>
          </a:p>
        </p:txBody>
      </p:sp>
      <p:sp>
        <p:nvSpPr>
          <p:cNvPr id="6" name="TextBox 5">
            <a:extLst>
              <a:ext uri="{FF2B5EF4-FFF2-40B4-BE49-F238E27FC236}">
                <a16:creationId xmlns:a16="http://schemas.microsoft.com/office/drawing/2014/main" id="{259DFC4F-540D-5B47-932D-0C22840C4545}"/>
              </a:ext>
            </a:extLst>
          </p:cNvPr>
          <p:cNvSpPr txBox="1"/>
          <p:nvPr/>
        </p:nvSpPr>
        <p:spPr>
          <a:xfrm>
            <a:off x="1184793" y="2289185"/>
            <a:ext cx="635430" cy="369332"/>
          </a:xfrm>
          <a:prstGeom prst="rect">
            <a:avLst/>
          </a:prstGeom>
          <a:noFill/>
        </p:spPr>
        <p:txBody>
          <a:bodyPr wrap="none" rtlCol="0">
            <a:spAutoFit/>
          </a:bodyPr>
          <a:lstStyle/>
          <a:p>
            <a:r>
              <a:rPr lang="en-US" dirty="0"/>
              <a:t>LTAD</a:t>
            </a:r>
          </a:p>
        </p:txBody>
      </p:sp>
      <p:sp>
        <p:nvSpPr>
          <p:cNvPr id="7" name="TextBox 6">
            <a:extLst>
              <a:ext uri="{FF2B5EF4-FFF2-40B4-BE49-F238E27FC236}">
                <a16:creationId xmlns:a16="http://schemas.microsoft.com/office/drawing/2014/main" id="{40701CD4-5AA5-4644-BC61-BFD5B321F7BB}"/>
              </a:ext>
            </a:extLst>
          </p:cNvPr>
          <p:cNvSpPr txBox="1"/>
          <p:nvPr/>
        </p:nvSpPr>
        <p:spPr>
          <a:xfrm>
            <a:off x="404771" y="3039628"/>
            <a:ext cx="1415452" cy="369332"/>
          </a:xfrm>
          <a:prstGeom prst="rect">
            <a:avLst/>
          </a:prstGeom>
          <a:noFill/>
        </p:spPr>
        <p:txBody>
          <a:bodyPr wrap="none" rtlCol="0">
            <a:spAutoFit/>
          </a:bodyPr>
          <a:lstStyle/>
          <a:p>
            <a:r>
              <a:rPr lang="en-US" dirty="0" err="1"/>
              <a:t>Periodisation</a:t>
            </a:r>
            <a:endParaRPr lang="en-US" dirty="0"/>
          </a:p>
        </p:txBody>
      </p:sp>
    </p:spTree>
    <p:extLst>
      <p:ext uri="{BB962C8B-B14F-4D97-AF65-F5344CB8AC3E}">
        <p14:creationId xmlns:p14="http://schemas.microsoft.com/office/powerpoint/2010/main" val="244717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88" y="365125"/>
            <a:ext cx="10515600" cy="1325563"/>
          </a:xfrm>
          <a:solidFill>
            <a:srgbClr val="EED2D3"/>
          </a:solidFill>
        </p:spPr>
        <p:txBody>
          <a:bodyPr/>
          <a:lstStyle/>
          <a:p>
            <a:r>
              <a:rPr lang="en-GB" dirty="0">
                <a:solidFill>
                  <a:srgbClr val="9A1F18"/>
                </a:solidFill>
              </a:rPr>
              <a:t>Coaching of children and adolescents</a:t>
            </a:r>
            <a:endParaRPr lang="en-US" dirty="0">
              <a:solidFill>
                <a:srgbClr val="9A1F18"/>
              </a:solidFill>
            </a:endParaRPr>
          </a:p>
        </p:txBody>
      </p:sp>
      <p:sp>
        <p:nvSpPr>
          <p:cNvPr id="3" name="Content Placeholder 2"/>
          <p:cNvSpPr>
            <a:spLocks noGrp="1"/>
          </p:cNvSpPr>
          <p:nvPr>
            <p:ph idx="1"/>
          </p:nvPr>
        </p:nvSpPr>
        <p:spPr>
          <a:xfrm>
            <a:off x="609600" y="1690688"/>
            <a:ext cx="10972800" cy="4984555"/>
          </a:xfrm>
        </p:spPr>
        <p:txBody>
          <a:bodyPr>
            <a:normAutofit/>
          </a:bodyPr>
          <a:lstStyle/>
          <a:p>
            <a:pPr marL="0" indent="0">
              <a:lnSpc>
                <a:spcPct val="100000"/>
              </a:lnSpc>
              <a:buNone/>
            </a:pPr>
            <a:r>
              <a:rPr lang="en-US" dirty="0">
                <a:solidFill>
                  <a:srgbClr val="000000"/>
                </a:solidFill>
              </a:rPr>
              <a:t>Feedback is an integral part of a coach’s role. A coach should provide regular feedback based on their situational ability. Feedback may be rep by rep, or may be set by set according to the child’s ability and awareness. </a:t>
            </a:r>
          </a:p>
          <a:p>
            <a:pPr marL="0" indent="0">
              <a:lnSpc>
                <a:spcPct val="100000"/>
              </a:lnSpc>
              <a:buNone/>
            </a:pPr>
            <a:r>
              <a:rPr lang="en-US" dirty="0">
                <a:solidFill>
                  <a:srgbClr val="000000"/>
                </a:solidFill>
              </a:rPr>
              <a:t>When coaching larger groups, less frequent feedback is accepted, though efforts should be made to limit the number of participants a coach is dealing with </a:t>
            </a:r>
            <a:r>
              <a:rPr lang="mr-IN" dirty="0">
                <a:solidFill>
                  <a:srgbClr val="000000"/>
                </a:solidFill>
              </a:rPr>
              <a:t>–</a:t>
            </a:r>
            <a:r>
              <a:rPr lang="en-US" dirty="0">
                <a:solidFill>
                  <a:srgbClr val="000000"/>
                </a:solidFill>
              </a:rPr>
              <a:t> especially when the group has members of a low training age or ability</a:t>
            </a:r>
          </a:p>
        </p:txBody>
      </p:sp>
    </p:spTree>
    <p:extLst>
      <p:ext uri="{BB962C8B-B14F-4D97-AF65-F5344CB8AC3E}">
        <p14:creationId xmlns:p14="http://schemas.microsoft.com/office/powerpoint/2010/main" val="306001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9"/>
            <a:ext cx="10468705" cy="4979572"/>
          </a:xfrm>
        </p:spPr>
        <p:txBody>
          <a:bodyPr>
            <a:noAutofit/>
          </a:bodyPr>
          <a:lstStyle/>
          <a:p>
            <a:pPr marL="0" indent="0">
              <a:lnSpc>
                <a:spcPct val="100000"/>
              </a:lnSpc>
              <a:buNone/>
            </a:pPr>
            <a:r>
              <a:rPr lang="en-GB" sz="1700" dirty="0"/>
              <a:t>If your child/athlete has lived a sedentary life, or perhaps has just never trained a particular component of fitness, then time should be taken to ‘ease’ your athlete in. Training should be:</a:t>
            </a:r>
          </a:p>
          <a:p>
            <a:pPr>
              <a:lnSpc>
                <a:spcPct val="100000"/>
              </a:lnSpc>
            </a:pPr>
            <a:r>
              <a:rPr lang="en-GB" sz="1700" dirty="0"/>
              <a:t>Progressive </a:t>
            </a:r>
            <a:r>
              <a:rPr lang="mr-IN" sz="1700" dirty="0"/>
              <a:t>–</a:t>
            </a:r>
            <a:r>
              <a:rPr lang="en-GB" sz="1700" dirty="0"/>
              <a:t> start easy and don’t ask too much of your client too soon!</a:t>
            </a:r>
          </a:p>
          <a:p>
            <a:pPr>
              <a:lnSpc>
                <a:spcPct val="100000"/>
              </a:lnSpc>
            </a:pPr>
            <a:r>
              <a:rPr lang="en-GB" sz="1700" dirty="0"/>
              <a:t>Include technical sessions so that clients understand movement patterns/biomechanics and become competent at them</a:t>
            </a:r>
          </a:p>
          <a:p>
            <a:pPr>
              <a:lnSpc>
                <a:spcPct val="100000"/>
              </a:lnSpc>
            </a:pPr>
            <a:r>
              <a:rPr lang="en-GB" sz="1700" dirty="0"/>
              <a:t>Educate in order that your clients understand thoroughly why you are asking them to complete this form of training, allowing for greater athlete ‘buy in’</a:t>
            </a:r>
          </a:p>
          <a:p>
            <a:pPr>
              <a:lnSpc>
                <a:spcPct val="100000"/>
              </a:lnSpc>
            </a:pPr>
            <a:r>
              <a:rPr lang="en-GB" sz="1700" dirty="0"/>
              <a:t>Include enough volume of training at a low enough intensity in order that clients become accustomed to the rigours (physical and psychological) of training and that their body adapts to the stimulus before progression occurs</a:t>
            </a:r>
          </a:p>
          <a:p>
            <a:pPr>
              <a:lnSpc>
                <a:spcPct val="100000"/>
              </a:lnSpc>
            </a:pPr>
            <a:endParaRPr lang="en-GB" sz="1700" dirty="0"/>
          </a:p>
          <a:p>
            <a:pPr marL="0" indent="0">
              <a:lnSpc>
                <a:spcPct val="100000"/>
              </a:lnSpc>
              <a:buNone/>
            </a:pPr>
            <a:r>
              <a:rPr lang="en-GB" sz="1700" dirty="0"/>
              <a:t>F </a:t>
            </a:r>
            <a:r>
              <a:rPr lang="mr-IN" sz="1700" dirty="0"/>
              <a:t>–</a:t>
            </a:r>
            <a:r>
              <a:rPr lang="en-GB" sz="1700" dirty="0"/>
              <a:t> Frequent training</a:t>
            </a:r>
          </a:p>
          <a:p>
            <a:pPr marL="0" indent="0">
              <a:lnSpc>
                <a:spcPct val="100000"/>
              </a:lnSpc>
              <a:buNone/>
            </a:pPr>
            <a:r>
              <a:rPr lang="en-GB" sz="1700" dirty="0"/>
              <a:t>I </a:t>
            </a:r>
            <a:r>
              <a:rPr lang="mr-IN" sz="1700" dirty="0"/>
              <a:t>–</a:t>
            </a:r>
            <a:r>
              <a:rPr lang="en-GB" sz="1700" dirty="0"/>
              <a:t> Low</a:t>
            </a:r>
          </a:p>
          <a:p>
            <a:pPr marL="0" indent="0">
              <a:lnSpc>
                <a:spcPct val="100000"/>
              </a:lnSpc>
              <a:buNone/>
            </a:pPr>
            <a:r>
              <a:rPr lang="en-GB" sz="1700" dirty="0"/>
              <a:t>T </a:t>
            </a:r>
            <a:r>
              <a:rPr lang="mr-IN" sz="1700" dirty="0"/>
              <a:t>–</a:t>
            </a:r>
            <a:r>
              <a:rPr lang="en-GB" sz="1700" dirty="0"/>
              <a:t> As high as fitness allows</a:t>
            </a:r>
          </a:p>
          <a:p>
            <a:pPr marL="0" indent="0">
              <a:lnSpc>
                <a:spcPct val="100000"/>
              </a:lnSpc>
              <a:buNone/>
            </a:pPr>
            <a:r>
              <a:rPr lang="en-GB" sz="1700" dirty="0"/>
              <a:t>T </a:t>
            </a:r>
            <a:r>
              <a:rPr lang="mr-IN" sz="1700" dirty="0"/>
              <a:t>–</a:t>
            </a:r>
            <a:r>
              <a:rPr lang="en-GB" sz="1700" dirty="0"/>
              <a:t> Foundation movements and techniques</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Learning to Train/General Physical Preparation Phase</a:t>
            </a:r>
          </a:p>
        </p:txBody>
      </p:sp>
    </p:spTree>
    <p:extLst>
      <p:ext uri="{BB962C8B-B14F-4D97-AF65-F5344CB8AC3E}">
        <p14:creationId xmlns:p14="http://schemas.microsoft.com/office/powerpoint/2010/main" val="105776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9"/>
            <a:ext cx="10468705" cy="4438442"/>
          </a:xfrm>
        </p:spPr>
        <p:txBody>
          <a:bodyPr>
            <a:normAutofit fontScale="85000" lnSpcReduction="20000"/>
          </a:bodyPr>
          <a:lstStyle/>
          <a:p>
            <a:pPr marL="0" indent="0">
              <a:lnSpc>
                <a:spcPct val="120000"/>
              </a:lnSpc>
              <a:buNone/>
            </a:pPr>
            <a:r>
              <a:rPr lang="en-GB" dirty="0"/>
              <a:t>Once a child/athlete has an understanding and physical capacity to increase their training load, then ‘Training to Train’ can take place. During this phase of training, training load is increased to optimal levels in order that best progression can be made towards goals.</a:t>
            </a:r>
          </a:p>
          <a:p>
            <a:pPr marL="0" indent="0">
              <a:lnSpc>
                <a:spcPct val="120000"/>
              </a:lnSpc>
              <a:buNone/>
            </a:pPr>
            <a:endParaRPr lang="en-GB" dirty="0"/>
          </a:p>
          <a:p>
            <a:pPr marL="0" indent="0">
              <a:lnSpc>
                <a:spcPct val="120000"/>
              </a:lnSpc>
              <a:buNone/>
            </a:pPr>
            <a:r>
              <a:rPr lang="en-GB" dirty="0"/>
              <a:t>F </a:t>
            </a:r>
            <a:r>
              <a:rPr lang="mr-IN" dirty="0"/>
              <a:t>–</a:t>
            </a:r>
            <a:r>
              <a:rPr lang="en-GB" dirty="0"/>
              <a:t> Frequent</a:t>
            </a:r>
          </a:p>
          <a:p>
            <a:pPr marL="0" indent="0">
              <a:lnSpc>
                <a:spcPct val="120000"/>
              </a:lnSpc>
              <a:buNone/>
            </a:pPr>
            <a:r>
              <a:rPr lang="en-GB" dirty="0"/>
              <a:t>I </a:t>
            </a:r>
            <a:r>
              <a:rPr lang="mr-IN" dirty="0"/>
              <a:t>–</a:t>
            </a:r>
            <a:r>
              <a:rPr lang="en-GB" dirty="0"/>
              <a:t> Medium to high (likely following an inverse relationship with frequency of training)</a:t>
            </a:r>
          </a:p>
          <a:p>
            <a:pPr marL="0" indent="0">
              <a:lnSpc>
                <a:spcPct val="120000"/>
              </a:lnSpc>
              <a:buNone/>
            </a:pPr>
            <a:r>
              <a:rPr lang="en-GB" dirty="0"/>
              <a:t>T </a:t>
            </a:r>
            <a:r>
              <a:rPr lang="mr-IN" dirty="0"/>
              <a:t>–</a:t>
            </a:r>
            <a:r>
              <a:rPr lang="en-GB" dirty="0"/>
              <a:t> Medium to high</a:t>
            </a:r>
          </a:p>
          <a:p>
            <a:pPr marL="0" indent="0">
              <a:lnSpc>
                <a:spcPct val="120000"/>
              </a:lnSpc>
              <a:buNone/>
            </a:pPr>
            <a:r>
              <a:rPr lang="en-GB" dirty="0"/>
              <a:t>T </a:t>
            </a:r>
            <a:r>
              <a:rPr lang="mr-IN" dirty="0"/>
              <a:t>–</a:t>
            </a:r>
            <a:r>
              <a:rPr lang="en-GB" dirty="0"/>
              <a:t> Progressive movements and technical elements from foundation</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Training to Train/Specific Preparation Phase</a:t>
            </a:r>
          </a:p>
        </p:txBody>
      </p:sp>
    </p:spTree>
    <p:extLst>
      <p:ext uri="{BB962C8B-B14F-4D97-AF65-F5344CB8AC3E}">
        <p14:creationId xmlns:p14="http://schemas.microsoft.com/office/powerpoint/2010/main" val="384198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05" y="1690689"/>
            <a:ext cx="10515600" cy="4880182"/>
          </a:xfrm>
        </p:spPr>
        <p:txBody>
          <a:bodyPr>
            <a:normAutofit fontScale="92500" lnSpcReduction="10000"/>
          </a:bodyPr>
          <a:lstStyle/>
          <a:p>
            <a:pPr marL="0" indent="0">
              <a:lnSpc>
                <a:spcPct val="110000"/>
              </a:lnSpc>
              <a:buNone/>
            </a:pPr>
            <a:r>
              <a:rPr lang="en-GB" dirty="0"/>
              <a:t>Competition does not have to mean participating in a race or other competitive sporting event </a:t>
            </a:r>
            <a:r>
              <a:rPr lang="mr-IN" dirty="0"/>
              <a:t>–</a:t>
            </a:r>
            <a:r>
              <a:rPr lang="en-GB" dirty="0"/>
              <a:t> it could just mean competing against oneself! Having a specific goal can focus thoughts and training and help clients to strive for more.</a:t>
            </a:r>
          </a:p>
          <a:p>
            <a:pPr marL="0" indent="0">
              <a:lnSpc>
                <a:spcPct val="110000"/>
              </a:lnSpc>
              <a:buNone/>
            </a:pPr>
            <a:endParaRPr lang="en-GB" dirty="0"/>
          </a:p>
          <a:p>
            <a:pPr marL="0" indent="0">
              <a:lnSpc>
                <a:spcPct val="110000"/>
              </a:lnSpc>
              <a:buNone/>
            </a:pPr>
            <a:r>
              <a:rPr lang="en-GB" dirty="0"/>
              <a:t>F </a:t>
            </a:r>
            <a:r>
              <a:rPr lang="mr-IN" dirty="0"/>
              <a:t>–</a:t>
            </a:r>
            <a:r>
              <a:rPr lang="en-GB" dirty="0"/>
              <a:t> Frequent</a:t>
            </a:r>
          </a:p>
          <a:p>
            <a:pPr marL="0" indent="0">
              <a:lnSpc>
                <a:spcPct val="110000"/>
              </a:lnSpc>
              <a:buNone/>
            </a:pPr>
            <a:r>
              <a:rPr lang="en-GB" dirty="0"/>
              <a:t>I </a:t>
            </a:r>
            <a:r>
              <a:rPr lang="mr-IN" dirty="0"/>
              <a:t>–</a:t>
            </a:r>
            <a:r>
              <a:rPr lang="en-GB" dirty="0"/>
              <a:t> Medium to high (likely following an inverse relationship with frequency of training)</a:t>
            </a:r>
          </a:p>
          <a:p>
            <a:pPr marL="0" indent="0">
              <a:lnSpc>
                <a:spcPct val="110000"/>
              </a:lnSpc>
              <a:buNone/>
            </a:pPr>
            <a:r>
              <a:rPr lang="en-GB" dirty="0"/>
              <a:t>T </a:t>
            </a:r>
            <a:r>
              <a:rPr lang="mr-IN" dirty="0"/>
              <a:t>–</a:t>
            </a:r>
            <a:r>
              <a:rPr lang="en-GB" dirty="0"/>
              <a:t> Medium to high</a:t>
            </a:r>
          </a:p>
          <a:p>
            <a:pPr marL="0" indent="0">
              <a:lnSpc>
                <a:spcPct val="110000"/>
              </a:lnSpc>
              <a:buNone/>
            </a:pPr>
            <a:r>
              <a:rPr lang="en-GB" dirty="0"/>
              <a:t>T </a:t>
            </a:r>
            <a:r>
              <a:rPr lang="mr-IN" dirty="0"/>
              <a:t>–</a:t>
            </a:r>
            <a:r>
              <a:rPr lang="en-GB" dirty="0"/>
              <a:t> Progressive movements and technical elements from foundation</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Training to Compete/or for optimal performance</a:t>
            </a:r>
          </a:p>
        </p:txBody>
      </p:sp>
    </p:spTree>
    <p:extLst>
      <p:ext uri="{BB962C8B-B14F-4D97-AF65-F5344CB8AC3E}">
        <p14:creationId xmlns:p14="http://schemas.microsoft.com/office/powerpoint/2010/main" val="2983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9"/>
            <a:ext cx="10468705" cy="4880182"/>
          </a:xfrm>
        </p:spPr>
        <p:txBody>
          <a:bodyPr>
            <a:normAutofit/>
          </a:bodyPr>
          <a:lstStyle/>
          <a:p>
            <a:pPr marL="0" indent="0">
              <a:lnSpc>
                <a:spcPct val="110000"/>
              </a:lnSpc>
              <a:buNone/>
            </a:pPr>
            <a:r>
              <a:rPr lang="en-GB" dirty="0"/>
              <a:t>There is no training like competition. When a child or athlete is fully prepared, then using races or other sporting events to motivate can often take training loads to new levels!</a:t>
            </a:r>
          </a:p>
          <a:p>
            <a:pPr marL="0" indent="0">
              <a:lnSpc>
                <a:spcPct val="110000"/>
              </a:lnSpc>
              <a:buNone/>
            </a:pPr>
            <a:endParaRPr lang="en-GB" dirty="0"/>
          </a:p>
          <a:p>
            <a:pPr marL="0" indent="0">
              <a:lnSpc>
                <a:spcPct val="110000"/>
              </a:lnSpc>
              <a:buNone/>
            </a:pPr>
            <a:r>
              <a:rPr lang="en-GB" dirty="0"/>
              <a:t>F </a:t>
            </a:r>
            <a:r>
              <a:rPr lang="mr-IN" dirty="0"/>
              <a:t>–</a:t>
            </a:r>
            <a:r>
              <a:rPr lang="en-GB" dirty="0"/>
              <a:t> Less frequent</a:t>
            </a:r>
          </a:p>
          <a:p>
            <a:pPr marL="0" indent="0">
              <a:lnSpc>
                <a:spcPct val="110000"/>
              </a:lnSpc>
              <a:buNone/>
            </a:pPr>
            <a:r>
              <a:rPr lang="en-GB" dirty="0"/>
              <a:t>I </a:t>
            </a:r>
            <a:r>
              <a:rPr lang="mr-IN" dirty="0"/>
              <a:t>–</a:t>
            </a:r>
            <a:r>
              <a:rPr lang="en-GB" dirty="0"/>
              <a:t> High (with low intensity active recovery sessions)</a:t>
            </a:r>
          </a:p>
          <a:p>
            <a:pPr marL="0" indent="0">
              <a:lnSpc>
                <a:spcPct val="110000"/>
              </a:lnSpc>
              <a:buNone/>
            </a:pPr>
            <a:r>
              <a:rPr lang="en-GB" dirty="0"/>
              <a:t>T </a:t>
            </a:r>
            <a:r>
              <a:rPr lang="mr-IN" dirty="0"/>
              <a:t>–</a:t>
            </a:r>
            <a:r>
              <a:rPr lang="en-GB" dirty="0"/>
              <a:t> Medium </a:t>
            </a:r>
          </a:p>
          <a:p>
            <a:pPr marL="0" indent="0">
              <a:lnSpc>
                <a:spcPct val="110000"/>
              </a:lnSpc>
              <a:buNone/>
            </a:pPr>
            <a:r>
              <a:rPr lang="en-GB" dirty="0"/>
              <a:t>T </a:t>
            </a:r>
            <a:r>
              <a:rPr lang="mr-IN" dirty="0"/>
              <a:t>–</a:t>
            </a:r>
            <a:r>
              <a:rPr lang="en-GB" dirty="0"/>
              <a:t> All energy systems used</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Training to Win/Pre competitive Phase</a:t>
            </a:r>
          </a:p>
        </p:txBody>
      </p:sp>
    </p:spTree>
    <p:extLst>
      <p:ext uri="{BB962C8B-B14F-4D97-AF65-F5344CB8AC3E}">
        <p14:creationId xmlns:p14="http://schemas.microsoft.com/office/powerpoint/2010/main" val="418037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9"/>
            <a:ext cx="10468705" cy="4880182"/>
          </a:xfrm>
        </p:spPr>
        <p:txBody>
          <a:bodyPr>
            <a:normAutofit/>
          </a:bodyPr>
          <a:lstStyle/>
          <a:p>
            <a:pPr marL="0" indent="0">
              <a:lnSpc>
                <a:spcPct val="110000"/>
              </a:lnSpc>
              <a:buNone/>
            </a:pPr>
            <a:r>
              <a:rPr lang="en-GB" dirty="0"/>
              <a:t>The result of all the hard work!</a:t>
            </a:r>
          </a:p>
          <a:p>
            <a:pPr marL="0" indent="0">
              <a:lnSpc>
                <a:spcPct val="110000"/>
              </a:lnSpc>
              <a:buNone/>
            </a:pPr>
            <a:endParaRPr lang="en-GB" dirty="0"/>
          </a:p>
          <a:p>
            <a:pPr marL="0" indent="0">
              <a:lnSpc>
                <a:spcPct val="110000"/>
              </a:lnSpc>
              <a:buNone/>
            </a:pPr>
            <a:r>
              <a:rPr lang="en-GB" dirty="0"/>
              <a:t>F </a:t>
            </a:r>
            <a:r>
              <a:rPr lang="mr-IN" dirty="0"/>
              <a:t>–</a:t>
            </a:r>
            <a:r>
              <a:rPr lang="en-GB" dirty="0"/>
              <a:t> Less frequent</a:t>
            </a:r>
          </a:p>
          <a:p>
            <a:pPr marL="0" indent="0">
              <a:lnSpc>
                <a:spcPct val="110000"/>
              </a:lnSpc>
              <a:buNone/>
            </a:pPr>
            <a:r>
              <a:rPr lang="en-GB" dirty="0"/>
              <a:t>I </a:t>
            </a:r>
            <a:r>
              <a:rPr lang="mr-IN" dirty="0"/>
              <a:t>–</a:t>
            </a:r>
            <a:r>
              <a:rPr lang="en-GB" dirty="0"/>
              <a:t> High (with low intensity active recovery sessions)</a:t>
            </a:r>
          </a:p>
          <a:p>
            <a:pPr marL="0" indent="0">
              <a:lnSpc>
                <a:spcPct val="110000"/>
              </a:lnSpc>
              <a:buNone/>
            </a:pPr>
            <a:r>
              <a:rPr lang="en-GB" dirty="0"/>
              <a:t>T </a:t>
            </a:r>
            <a:r>
              <a:rPr lang="mr-IN" dirty="0"/>
              <a:t>–</a:t>
            </a:r>
            <a:r>
              <a:rPr lang="en-GB" dirty="0"/>
              <a:t> Medium </a:t>
            </a:r>
          </a:p>
          <a:p>
            <a:pPr marL="0" indent="0">
              <a:lnSpc>
                <a:spcPct val="110000"/>
              </a:lnSpc>
              <a:buNone/>
            </a:pPr>
            <a:r>
              <a:rPr lang="en-GB" dirty="0"/>
              <a:t>T </a:t>
            </a:r>
            <a:r>
              <a:rPr lang="mr-IN" dirty="0"/>
              <a:t>–</a:t>
            </a:r>
            <a:r>
              <a:rPr lang="en-GB" dirty="0"/>
              <a:t> All energy systems used</a:t>
            </a:r>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Competition/Peak Phase</a:t>
            </a:r>
          </a:p>
        </p:txBody>
      </p:sp>
    </p:spTree>
    <p:extLst>
      <p:ext uri="{BB962C8B-B14F-4D97-AF65-F5344CB8AC3E}">
        <p14:creationId xmlns:p14="http://schemas.microsoft.com/office/powerpoint/2010/main" val="72141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9"/>
            <a:ext cx="10468705" cy="4880182"/>
          </a:xfrm>
        </p:spPr>
        <p:txBody>
          <a:bodyPr>
            <a:normAutofit/>
          </a:bodyPr>
          <a:lstStyle/>
          <a:p>
            <a:pPr marL="0" indent="0">
              <a:lnSpc>
                <a:spcPct val="110000"/>
              </a:lnSpc>
              <a:buNone/>
            </a:pPr>
            <a:r>
              <a:rPr lang="en-GB" dirty="0"/>
              <a:t>LTAD and or periodisation is never a steady ‘linear’ progression. Growth spurts, regressions in ability etc will all happen along the way. It is therefore important to keep in mind the long-term objectives of training, and see youth competition as just part of the learning journey.</a:t>
            </a:r>
          </a:p>
          <a:p>
            <a:pPr marL="0" indent="0">
              <a:lnSpc>
                <a:spcPct val="110000"/>
              </a:lnSpc>
              <a:buNone/>
            </a:pPr>
            <a:endParaRPr lang="en-GB" dirty="0"/>
          </a:p>
        </p:txBody>
      </p:sp>
      <p:sp>
        <p:nvSpPr>
          <p:cNvPr id="4" name="Title 1"/>
          <p:cNvSpPr>
            <a:spLocks noGrp="1"/>
          </p:cNvSpPr>
          <p:nvPr>
            <p:ph type="title"/>
          </p:nvPr>
        </p:nvSpPr>
        <p:spPr>
          <a:xfrm>
            <a:off x="838200" y="365125"/>
            <a:ext cx="10515600" cy="1325563"/>
          </a:xfrm>
          <a:solidFill>
            <a:srgbClr val="EED2D3"/>
          </a:solidFill>
        </p:spPr>
        <p:txBody>
          <a:bodyPr/>
          <a:lstStyle/>
          <a:p>
            <a:r>
              <a:rPr lang="en-US" dirty="0">
                <a:solidFill>
                  <a:srgbClr val="9A1F18"/>
                </a:solidFill>
              </a:rPr>
              <a:t>LTAD</a:t>
            </a:r>
          </a:p>
        </p:txBody>
      </p:sp>
    </p:spTree>
    <p:extLst>
      <p:ext uri="{BB962C8B-B14F-4D97-AF65-F5344CB8AC3E}">
        <p14:creationId xmlns:p14="http://schemas.microsoft.com/office/powerpoint/2010/main" val="256790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4498"/>
            <a:ext cx="10744200" cy="4965977"/>
          </a:xfrm>
        </p:spPr>
        <p:txBody>
          <a:bodyPr>
            <a:normAutofit fontScale="92500" lnSpcReduction="10000"/>
          </a:bodyPr>
          <a:lstStyle/>
          <a:p>
            <a:pPr marL="0" indent="0">
              <a:lnSpc>
                <a:spcPct val="110000"/>
              </a:lnSpc>
              <a:buNone/>
            </a:pPr>
            <a:r>
              <a:rPr lang="en-US" dirty="0"/>
              <a:t>Resistance training for children and adolescents has for a long time been frowned upon. However, research is showing that it can play a hugely important role in both the health and sporting potential of our young people. Strength &amp; Conditioning training is an integral part of most sports these days – so practicing it from a younger age prepares the athlete for later in their LTAD journey.</a:t>
            </a:r>
          </a:p>
          <a:p>
            <a:pPr marL="0" indent="0">
              <a:lnSpc>
                <a:spcPct val="110000"/>
              </a:lnSpc>
              <a:buNone/>
            </a:pPr>
            <a:r>
              <a:rPr lang="en-GB" dirty="0"/>
              <a:t>Research indicates that appropriately designed, and well supervised resistance training programmes can benefit youth of all ages, with children as young as 5 years of age making noticeable improvements in muscular fitness.</a:t>
            </a:r>
          </a:p>
          <a:p>
            <a:pPr marL="0" indent="0">
              <a:lnSpc>
                <a:spcPct val="110000"/>
              </a:lnSpc>
              <a:buNone/>
            </a:pPr>
            <a:r>
              <a:rPr lang="en-GB" dirty="0">
                <a:solidFill>
                  <a:srgbClr val="000000"/>
                </a:solidFill>
              </a:rPr>
              <a:t>However, most gyms for insurance purposes (and staff expertise) will not allow under 16’s in unless in a specialist session.</a:t>
            </a:r>
            <a:endParaRPr lang="en-US" dirty="0">
              <a:solidFill>
                <a:srgbClr val="000000"/>
              </a:solidFill>
            </a:endParaRPr>
          </a:p>
          <a:p>
            <a:pPr marL="0" indent="0">
              <a:lnSpc>
                <a:spcPct val="110000"/>
              </a:lnSpc>
              <a:buNone/>
            </a:pPr>
            <a:endParaRPr lang="en-US" dirty="0"/>
          </a:p>
          <a:p>
            <a:pPr marL="0" indent="0">
              <a:buNone/>
            </a:pPr>
            <a:endParaRPr lang="en-US" dirty="0"/>
          </a:p>
          <a:p>
            <a:pPr marL="0" indent="0">
              <a:buNone/>
            </a:pPr>
            <a:endParaRPr lang="en-US" dirty="0"/>
          </a:p>
        </p:txBody>
      </p:sp>
      <p:sp>
        <p:nvSpPr>
          <p:cNvPr id="8" name="Title 1">
            <a:extLst>
              <a:ext uri="{FF2B5EF4-FFF2-40B4-BE49-F238E27FC236}">
                <a16:creationId xmlns:a16="http://schemas.microsoft.com/office/drawing/2014/main" id="{4A317948-CEDF-5A43-A4E9-73778C469847}"/>
              </a:ext>
            </a:extLst>
          </p:cNvPr>
          <p:cNvSpPr txBox="1">
            <a:spLocks/>
          </p:cNvSpPr>
          <p:nvPr/>
        </p:nvSpPr>
        <p:spPr>
          <a:xfrm>
            <a:off x="838200" y="368935"/>
            <a:ext cx="10515600" cy="1325563"/>
          </a:xfrm>
          <a:prstGeom prst="rect">
            <a:avLst/>
          </a:prstGeom>
          <a:solidFill>
            <a:srgbClr val="9A1F1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Can you only weight train when you get to a certain age?</a:t>
            </a:r>
          </a:p>
        </p:txBody>
      </p:sp>
    </p:spTree>
    <p:extLst>
      <p:ext uri="{BB962C8B-B14F-4D97-AF65-F5344CB8AC3E}">
        <p14:creationId xmlns:p14="http://schemas.microsoft.com/office/powerpoint/2010/main" val="216352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26431</TotalTime>
  <Words>1662</Words>
  <Application>Microsoft Macintosh PowerPoint</Application>
  <PresentationFormat>Widescreen</PresentationFormat>
  <Paragraphs>176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Progressing Child and Adolescent Training</vt:lpstr>
      <vt:lpstr>Long Term Athlete Development &amp; Periodisation of Training</vt:lpstr>
      <vt:lpstr>Learning to Train/General Physical Preparation Phase</vt:lpstr>
      <vt:lpstr>Training to Train/Specific Preparation Phase</vt:lpstr>
      <vt:lpstr>Training to Compete/or for optimal performance</vt:lpstr>
      <vt:lpstr>Training to Win/Pre competitive Phase</vt:lpstr>
      <vt:lpstr>Competition/Peak Phase</vt:lpstr>
      <vt:lpstr>LTAD</vt:lpstr>
      <vt:lpstr>PowerPoint Presentation</vt:lpstr>
      <vt:lpstr>‘Weight training’ or ‘Strength &amp; Conditioning’</vt:lpstr>
      <vt:lpstr>Flexibility - Movement pattern - Balance and stability - loaded exercise</vt:lpstr>
      <vt:lpstr>Childhood strength</vt:lpstr>
      <vt:lpstr>Adolescent strength</vt:lpstr>
      <vt:lpstr>Biological v chronological age</vt:lpstr>
      <vt:lpstr>Health benefits</vt:lpstr>
      <vt:lpstr>Health risks</vt:lpstr>
      <vt:lpstr>Expectations</vt:lpstr>
      <vt:lpstr>Resistance training recommendations for children</vt:lpstr>
      <vt:lpstr>Training guidelines</vt:lpstr>
      <vt:lpstr>Coaching of children and adolescents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HIIT: the in’s and out’s</dc:title>
  <dc:creator>Nigel Anderson</dc:creator>
  <cp:lastModifiedBy>Paul Bailey</cp:lastModifiedBy>
  <cp:revision>222</cp:revision>
  <dcterms:created xsi:type="dcterms:W3CDTF">2018-09-02T18:38:42Z</dcterms:created>
  <dcterms:modified xsi:type="dcterms:W3CDTF">2023-01-31T18:00:39Z</dcterms:modified>
</cp:coreProperties>
</file>